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F2D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02E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F2D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169150" y="1819909"/>
            <a:ext cx="3992879" cy="457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F2D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15581" y="906271"/>
            <a:ext cx="386080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F2D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2700" y="1805432"/>
            <a:ext cx="12217400" cy="4310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02E4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4" Type="http://schemas.openxmlformats.org/officeDocument/2006/relationships/image" Target="../media/image9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89.png"/><Relationship Id="rId6" Type="http://schemas.openxmlformats.org/officeDocument/2006/relationships/image" Target="../media/image83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3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Relationship Id="rId10" Type="http://schemas.openxmlformats.org/officeDocument/2006/relationships/image" Target="../media/image125.png"/><Relationship Id="rId11" Type="http://schemas.openxmlformats.org/officeDocument/2006/relationships/image" Target="../media/image126.png"/><Relationship Id="rId12" Type="http://schemas.openxmlformats.org/officeDocument/2006/relationships/image" Target="../media/image12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hyperlink" Target="mailto:kyrichuk.v@gmail.com" TargetMode="External"/><Relationship Id="rId7" Type="http://schemas.openxmlformats.org/officeDocument/2006/relationships/hyperlink" Target="https://universal-online.org/" TargetMode="External"/><Relationship Id="rId8" Type="http://schemas.openxmlformats.org/officeDocument/2006/relationships/image" Target="../media/image134.png"/><Relationship Id="rId9" Type="http://schemas.openxmlformats.org/officeDocument/2006/relationships/image" Target="../media/image13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30.png"/><Relationship Id="rId13" Type="http://schemas.openxmlformats.org/officeDocument/2006/relationships/image" Target="../media/image73.png"/><Relationship Id="rId14" Type="http://schemas.openxmlformats.org/officeDocument/2006/relationships/image" Target="../media/image74.png"/><Relationship Id="rId15" Type="http://schemas.openxmlformats.org/officeDocument/2006/relationships/image" Target="../media/image7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87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6919" y="1235709"/>
            <a:ext cx="8364853" cy="4554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57400" y="1299844"/>
            <a:ext cx="8068309" cy="4258310"/>
          </a:xfrm>
          <a:custGeom>
            <a:avLst/>
            <a:gdLst/>
            <a:ahLst/>
            <a:cxnLst/>
            <a:rect l="l" t="t" r="r" b="b"/>
            <a:pathLst>
              <a:path w="8068309" h="4258310">
                <a:moveTo>
                  <a:pt x="0" y="4258309"/>
                </a:moveTo>
                <a:lnTo>
                  <a:pt x="8068309" y="4258309"/>
                </a:lnTo>
                <a:lnTo>
                  <a:pt x="8068309" y="0"/>
                </a:lnTo>
                <a:lnTo>
                  <a:pt x="0" y="0"/>
                </a:lnTo>
                <a:lnTo>
                  <a:pt x="0" y="4258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9079" y="1387475"/>
            <a:ext cx="1443353" cy="1556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04004" y="6116967"/>
            <a:ext cx="4201156" cy="677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90133" y="6147433"/>
            <a:ext cx="2628264" cy="669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34484" y="6179184"/>
            <a:ext cx="3904615" cy="3810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83185" rIns="0" bIns="0" rtlCol="0" vert="horz">
            <a:spAutoFit/>
          </a:bodyPr>
          <a:lstStyle/>
          <a:p>
            <a:pPr marL="893444">
              <a:lnSpc>
                <a:spcPct val="100000"/>
              </a:lnSpc>
              <a:spcBef>
                <a:spcPts val="655"/>
              </a:spcBef>
            </a:pP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Автор: Валерий</a:t>
            </a:r>
            <a:r>
              <a:rPr dirty="0" sz="1400" b="1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Киричук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1061" y="2948012"/>
            <a:ext cx="7346315" cy="1282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020">
              <a:lnSpc>
                <a:spcPts val="3450"/>
              </a:lnSpc>
              <a:spcBef>
                <a:spcPts val="95"/>
              </a:spcBef>
            </a:pPr>
            <a:r>
              <a:rPr dirty="0" sz="2900" spc="-10">
                <a:solidFill>
                  <a:srgbClr val="102D40"/>
                </a:solidFill>
                <a:latin typeface="Times New Roman"/>
                <a:cs typeface="Times New Roman"/>
              </a:rPr>
              <a:t>ЛИЧНОСТНО-РАЗВИВАЮЩАЯ</a:t>
            </a:r>
            <a:r>
              <a:rPr dirty="0" sz="2900" spc="5">
                <a:solidFill>
                  <a:srgbClr val="102D40"/>
                </a:solidFill>
                <a:latin typeface="Times New Roman"/>
                <a:cs typeface="Times New Roman"/>
              </a:rPr>
              <a:t> </a:t>
            </a:r>
            <a:r>
              <a:rPr dirty="0" sz="2900" spc="-5">
                <a:solidFill>
                  <a:srgbClr val="102D40"/>
                </a:solidFill>
                <a:latin typeface="Times New Roman"/>
                <a:cs typeface="Times New Roman"/>
              </a:rPr>
              <a:t>СИСТЕМА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ts val="6450"/>
              </a:lnSpc>
            </a:pPr>
            <a:r>
              <a:rPr dirty="0" sz="5400" spc="-5">
                <a:solidFill>
                  <a:srgbClr val="102D40"/>
                </a:solidFill>
                <a:latin typeface="Times New Roman"/>
                <a:cs typeface="Times New Roman"/>
              </a:rPr>
              <a:t>УНИВЕРСАЛ-ОНЛАЙН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7376" y="4210723"/>
            <a:ext cx="7039609" cy="7861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466975" marR="5080" indent="-2454910">
              <a:lnSpc>
                <a:spcPts val="2990"/>
              </a:lnSpc>
              <a:spcBef>
                <a:spcPts val="210"/>
              </a:spcBef>
            </a:pPr>
            <a:r>
              <a:rPr dirty="0" sz="2500" spc="-5">
                <a:solidFill>
                  <a:srgbClr val="46B99F"/>
                </a:solidFill>
                <a:latin typeface="Arial"/>
                <a:cs typeface="Arial"/>
              </a:rPr>
              <a:t>СЕРВИС УПРАВЛЕНИЯ </a:t>
            </a:r>
            <a:r>
              <a:rPr dirty="0" sz="2500">
                <a:solidFill>
                  <a:srgbClr val="46B99F"/>
                </a:solidFill>
                <a:latin typeface="Arial"/>
                <a:cs typeface="Arial"/>
              </a:rPr>
              <a:t>ОБРАЗОВАТЕЛЬНЫМ  ПРОЦЕССОМ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458585"/>
          </a:xfrm>
          <a:custGeom>
            <a:avLst/>
            <a:gdLst/>
            <a:ahLst/>
            <a:cxnLst/>
            <a:rect l="l" t="t" r="r" b="b"/>
            <a:pathLst>
              <a:path w="12192000" h="6458585">
                <a:moveTo>
                  <a:pt x="0" y="6458585"/>
                </a:moveTo>
                <a:lnTo>
                  <a:pt x="12192000" y="6458585"/>
                </a:lnTo>
                <a:lnTo>
                  <a:pt x="12192000" y="0"/>
                </a:lnTo>
                <a:lnTo>
                  <a:pt x="0" y="0"/>
                </a:lnTo>
                <a:lnTo>
                  <a:pt x="0" y="645858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981690" y="784859"/>
            <a:ext cx="1210945" cy="0"/>
          </a:xfrm>
          <a:custGeom>
            <a:avLst/>
            <a:gdLst/>
            <a:ahLst/>
            <a:cxnLst/>
            <a:rect l="l" t="t" r="r" b="b"/>
            <a:pathLst>
              <a:path w="1210945" h="0">
                <a:moveTo>
                  <a:pt x="0" y="0"/>
                </a:moveTo>
                <a:lnTo>
                  <a:pt x="1210945" y="0"/>
                </a:lnTo>
              </a:path>
            </a:pathLst>
          </a:custGeom>
          <a:ln w="19812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5" y="784859"/>
            <a:ext cx="1227455" cy="0"/>
          </a:xfrm>
          <a:custGeom>
            <a:avLst/>
            <a:gdLst/>
            <a:ahLst/>
            <a:cxnLst/>
            <a:rect l="l" t="t" r="r" b="b"/>
            <a:pathLst>
              <a:path w="1227455" h="0">
                <a:moveTo>
                  <a:pt x="0" y="0"/>
                </a:moveTo>
                <a:lnTo>
                  <a:pt x="1227454" y="0"/>
                </a:lnTo>
              </a:path>
            </a:pathLst>
          </a:custGeom>
          <a:ln w="19812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28089" y="193039"/>
            <a:ext cx="9753600" cy="974090"/>
          </a:xfrm>
          <a:custGeom>
            <a:avLst/>
            <a:gdLst/>
            <a:ahLst/>
            <a:cxnLst/>
            <a:rect l="l" t="t" r="r" b="b"/>
            <a:pathLst>
              <a:path w="9753600" h="974090">
                <a:moveTo>
                  <a:pt x="0" y="974090"/>
                </a:moveTo>
                <a:lnTo>
                  <a:pt x="9753600" y="974090"/>
                </a:lnTo>
                <a:lnTo>
                  <a:pt x="9753600" y="0"/>
                </a:lnTo>
                <a:lnTo>
                  <a:pt x="0" y="0"/>
                </a:lnTo>
                <a:lnTo>
                  <a:pt x="0" y="974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6065" y="2889250"/>
            <a:ext cx="4140822" cy="3123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2100" y="2919095"/>
            <a:ext cx="4039222" cy="3003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97469" y="2889250"/>
            <a:ext cx="4142101" cy="3123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22867" y="2919095"/>
            <a:ext cx="4039867" cy="3003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89704" y="2428239"/>
            <a:ext cx="4119242" cy="3964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82415" y="2528569"/>
            <a:ext cx="3898252" cy="3702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87650" y="209803"/>
            <a:ext cx="6236970" cy="1099820"/>
          </a:xfrm>
          <a:prstGeom prst="rect"/>
        </p:spPr>
        <p:txBody>
          <a:bodyPr wrap="square" lIns="0" tIns="48895" rIns="0" bIns="0" rtlCol="0" vert="horz">
            <a:spAutoFit/>
          </a:bodyPr>
          <a:lstStyle/>
          <a:p>
            <a:pPr marL="180340" marR="5080" indent="-168275">
              <a:lnSpc>
                <a:spcPts val="4140"/>
              </a:lnSpc>
              <a:spcBef>
                <a:spcPts val="385"/>
              </a:spcBef>
            </a:pPr>
            <a:r>
              <a:rPr dirty="0" sz="3600" spc="-5">
                <a:solidFill>
                  <a:srgbClr val="0F2E41"/>
                </a:solidFill>
              </a:rPr>
              <a:t>Незаменимый помощник для  образовательной</a:t>
            </a:r>
            <a:r>
              <a:rPr dirty="0" sz="3600" spc="-25">
                <a:solidFill>
                  <a:srgbClr val="0F2E41"/>
                </a:solidFill>
              </a:rPr>
              <a:t> </a:t>
            </a:r>
            <a:r>
              <a:rPr dirty="0" sz="3600" spc="-5">
                <a:solidFill>
                  <a:srgbClr val="0F2E41"/>
                </a:solidFill>
              </a:rPr>
              <a:t>реформы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1731517" y="1328420"/>
            <a:ext cx="8746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i="1">
                <a:solidFill>
                  <a:srgbClr val="A6A6A6"/>
                </a:solidFill>
                <a:latin typeface="Arial"/>
                <a:cs typeface="Arial"/>
              </a:rPr>
              <a:t>Все объединены вокруг общей цели </a:t>
            </a:r>
            <a:r>
              <a:rPr dirty="0" sz="1800" i="1">
                <a:solidFill>
                  <a:srgbClr val="A6A6A6"/>
                </a:solidFill>
                <a:latin typeface="Arial"/>
                <a:cs typeface="Arial"/>
              </a:rPr>
              <a:t>– </a:t>
            </a:r>
            <a:r>
              <a:rPr dirty="0" sz="1800" spc="-5" i="1">
                <a:solidFill>
                  <a:srgbClr val="A6A6A6"/>
                </a:solidFill>
                <a:latin typeface="Arial"/>
                <a:cs typeface="Arial"/>
              </a:rPr>
              <a:t>выполнения </a:t>
            </a:r>
            <a:r>
              <a:rPr dirty="0" sz="1800" i="1">
                <a:solidFill>
                  <a:srgbClr val="A6A6A6"/>
                </a:solidFill>
                <a:latin typeface="Arial"/>
                <a:cs typeface="Arial"/>
              </a:rPr>
              <a:t>задач </a:t>
            </a:r>
            <a:r>
              <a:rPr dirty="0" sz="1800" spc="-5" i="1">
                <a:solidFill>
                  <a:srgbClr val="A6A6A6"/>
                </a:solidFill>
                <a:latin typeface="Arial"/>
                <a:cs typeface="Arial"/>
              </a:rPr>
              <a:t>личностного</a:t>
            </a:r>
            <a:r>
              <a:rPr dirty="0" sz="1800" spc="8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A6A6A6"/>
                </a:solidFill>
                <a:latin typeface="Arial"/>
                <a:cs typeface="Arial"/>
              </a:rPr>
              <a:t>развития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4973" y="3131311"/>
            <a:ext cx="3123565" cy="26822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Сервис делает реальным  одновременный синхронный  переход всех участников  образовательного процесса на  новый уровень,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также  обеспечивает качественный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актуальный уровень управления  образовательным</a:t>
            </a:r>
            <a:endParaRPr sz="1600">
              <a:latin typeface="Arial"/>
              <a:cs typeface="Arial"/>
            </a:endParaRPr>
          </a:p>
          <a:p>
            <a:pPr marL="12700" marR="339090">
              <a:lnSpc>
                <a:spcPct val="958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процессом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методическую  поддержку педагогов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во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всех  учебных заведениях.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32457" y="3254808"/>
            <a:ext cx="3315335" cy="2214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Педагоги всех учебных заведений  принимают участие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создании  банков учебных программ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проектов, сценариев учебно-  воспитательных мероприятий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конспектов уроков, следовательно  имеют возможность  воспользоваться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лучшим опытом своих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коллег.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96017" y="4965077"/>
            <a:ext cx="601969" cy="601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73158" y="4939029"/>
            <a:ext cx="646419" cy="742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22052" y="4991734"/>
            <a:ext cx="500379" cy="499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96017" y="3347720"/>
            <a:ext cx="601969" cy="601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73158" y="3322953"/>
            <a:ext cx="646419" cy="7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22052" y="3374388"/>
            <a:ext cx="500379" cy="499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96017" y="1719579"/>
            <a:ext cx="601969" cy="600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73158" y="1693545"/>
            <a:ext cx="646419" cy="742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22055" y="1746262"/>
            <a:ext cx="500376" cy="497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96539" y="1719579"/>
            <a:ext cx="601967" cy="600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71774" y="1693544"/>
            <a:ext cx="646429" cy="742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21939" y="1745614"/>
            <a:ext cx="500379" cy="4978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96539" y="3347720"/>
            <a:ext cx="601967" cy="601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71774" y="3322953"/>
            <a:ext cx="646429" cy="7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21939" y="3374388"/>
            <a:ext cx="500380" cy="4991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96539" y="4964429"/>
            <a:ext cx="601967" cy="6019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71774" y="4938393"/>
            <a:ext cx="646429" cy="7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21939" y="4991112"/>
            <a:ext cx="500378" cy="4990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48218" y="1655640"/>
            <a:ext cx="5706110" cy="449516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2633345">
              <a:lnSpc>
                <a:spcPct val="100000"/>
              </a:lnSpc>
              <a:spcBef>
                <a:spcPts val="1160"/>
              </a:spcBef>
            </a:pPr>
            <a:r>
              <a:rPr dirty="0" sz="2400" spc="60" b="1">
                <a:solidFill>
                  <a:srgbClr val="102E41"/>
                </a:solidFill>
                <a:latin typeface="Century Gothic"/>
                <a:cs typeface="Century Gothic"/>
              </a:rPr>
              <a:t>1</a:t>
            </a:r>
            <a:endParaRPr sz="2400">
              <a:latin typeface="Century Gothic"/>
              <a:cs typeface="Century Gothic"/>
            </a:endParaRPr>
          </a:p>
          <a:p>
            <a:pPr algn="ctr" marL="518795" marR="289560" indent="-1270">
              <a:lnSpc>
                <a:spcPct val="106100"/>
              </a:lnSpc>
              <a:spcBef>
                <a:spcPts val="730"/>
              </a:spcBef>
            </a:pP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Комплексная медико-психолого-  </a:t>
            </a: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педагогическая диагностика учеников и  анализ результатов</a:t>
            </a:r>
            <a:r>
              <a:rPr dirty="0" sz="2000" spc="-10" i="1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диагностики.</a:t>
            </a:r>
            <a:endParaRPr sz="2000">
              <a:latin typeface="Arial"/>
              <a:cs typeface="Arial"/>
            </a:endParaRPr>
          </a:p>
          <a:p>
            <a:pPr marL="2633345">
              <a:lnSpc>
                <a:spcPct val="100000"/>
              </a:lnSpc>
              <a:spcBef>
                <a:spcPts val="1565"/>
              </a:spcBef>
            </a:pPr>
            <a:r>
              <a:rPr dirty="0" sz="2400" spc="60" b="1">
                <a:latin typeface="Century Gothic"/>
                <a:cs typeface="Century Gothic"/>
              </a:rPr>
              <a:t>2</a:t>
            </a:r>
            <a:endParaRPr sz="2400">
              <a:latin typeface="Century Gothic"/>
              <a:cs typeface="Century Gothic"/>
            </a:endParaRPr>
          </a:p>
          <a:p>
            <a:pPr algn="ctr" marL="12700" marR="15875" indent="1270">
              <a:lnSpc>
                <a:spcPct val="105200"/>
              </a:lnSpc>
              <a:spcBef>
                <a:spcPts val="645"/>
              </a:spcBef>
            </a:pP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Мониторинг и конструирование задач  </a:t>
            </a: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личностного развития учеников,  неформальных групп и классных</a:t>
            </a:r>
            <a:r>
              <a:rPr dirty="0" sz="2000" spc="5" i="1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коллективов.</a:t>
            </a:r>
            <a:endParaRPr sz="2000">
              <a:latin typeface="Arial"/>
              <a:cs typeface="Arial"/>
            </a:endParaRPr>
          </a:p>
          <a:p>
            <a:pPr marL="2646680">
              <a:lnSpc>
                <a:spcPct val="100000"/>
              </a:lnSpc>
              <a:spcBef>
                <a:spcPts val="1645"/>
              </a:spcBef>
            </a:pPr>
            <a:r>
              <a:rPr dirty="0" sz="2400" spc="60" b="1">
                <a:latin typeface="Century Gothic"/>
                <a:cs typeface="Century Gothic"/>
              </a:rPr>
              <a:t>3</a:t>
            </a:r>
            <a:endParaRPr sz="2400">
              <a:latin typeface="Century Gothic"/>
              <a:cs typeface="Century Gothic"/>
            </a:endParaRPr>
          </a:p>
          <a:p>
            <a:pPr algn="ctr" marL="229870" marR="5080">
              <a:lnSpc>
                <a:spcPct val="106000"/>
              </a:lnSpc>
              <a:spcBef>
                <a:spcPts val="600"/>
              </a:spcBef>
            </a:pP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Измерение индивидуальной эффективности  </a:t>
            </a: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педагогических</a:t>
            </a:r>
            <a:r>
              <a:rPr dirty="0" sz="2000" i="1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работников.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78575" y="1655640"/>
            <a:ext cx="5243195" cy="449389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algn="ctr" marR="245110">
              <a:lnSpc>
                <a:spcPct val="100000"/>
              </a:lnSpc>
              <a:spcBef>
                <a:spcPts val="1160"/>
              </a:spcBef>
            </a:pPr>
            <a:r>
              <a:rPr dirty="0" sz="2400" spc="60" b="1">
                <a:latin typeface="Century Gothic"/>
                <a:cs typeface="Century Gothic"/>
              </a:rPr>
              <a:t>1</a:t>
            </a:r>
            <a:endParaRPr sz="2400">
              <a:latin typeface="Century Gothic"/>
              <a:cs typeface="Century Gothic"/>
            </a:endParaRPr>
          </a:p>
          <a:p>
            <a:pPr algn="ctr" marL="12700" marR="153670" indent="-2540">
              <a:lnSpc>
                <a:spcPct val="106100"/>
              </a:lnSpc>
              <a:spcBef>
                <a:spcPts val="730"/>
              </a:spcBef>
            </a:pP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Создания целевых проектов </a:t>
            </a:r>
            <a:r>
              <a:rPr dirty="0" sz="2000" spc="-25" i="1">
                <a:solidFill>
                  <a:srgbClr val="7D7D7D"/>
                </a:solidFill>
                <a:latin typeface="Arial"/>
                <a:cs typeface="Arial"/>
              </a:rPr>
              <a:t>учебного  </a:t>
            </a:r>
            <a:r>
              <a:rPr dirty="0" sz="2000" spc="-25" i="1">
                <a:solidFill>
                  <a:srgbClr val="7D7D7D"/>
                </a:solidFill>
                <a:latin typeface="Arial"/>
                <a:cs typeface="Arial"/>
              </a:rPr>
              <a:t>заведения, </a:t>
            </a: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отдельных его подразделений  и педагогических работников.</a:t>
            </a:r>
            <a:endParaRPr sz="2000">
              <a:latin typeface="Arial"/>
              <a:cs typeface="Arial"/>
            </a:endParaRPr>
          </a:p>
          <a:p>
            <a:pPr algn="ctr" marR="245110">
              <a:lnSpc>
                <a:spcPct val="100000"/>
              </a:lnSpc>
              <a:spcBef>
                <a:spcPts val="1565"/>
              </a:spcBef>
            </a:pPr>
            <a:r>
              <a:rPr dirty="0" sz="2400" spc="60" b="1">
                <a:latin typeface="Century Gothic"/>
                <a:cs typeface="Century Gothic"/>
              </a:rPr>
              <a:t>2</a:t>
            </a:r>
            <a:endParaRPr sz="2400">
              <a:latin typeface="Century Gothic"/>
              <a:cs typeface="Century Gothic"/>
            </a:endParaRPr>
          </a:p>
          <a:p>
            <a:pPr marL="132715" marR="5080" indent="754380">
              <a:lnSpc>
                <a:spcPct val="106200"/>
              </a:lnSpc>
              <a:spcBef>
                <a:spcPts val="625"/>
              </a:spcBef>
            </a:pP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Создания планов работы учебного  </a:t>
            </a: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заведения, отдельных его</a:t>
            </a:r>
            <a:r>
              <a:rPr dirty="0" sz="2000" spc="-15" i="1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подразделений</a:t>
            </a:r>
            <a:endParaRPr sz="2000">
              <a:latin typeface="Arial"/>
              <a:cs typeface="Arial"/>
            </a:endParaRPr>
          </a:p>
          <a:p>
            <a:pPr marL="836930">
              <a:lnSpc>
                <a:spcPct val="100000"/>
              </a:lnSpc>
              <a:spcBef>
                <a:spcPts val="140"/>
              </a:spcBef>
            </a:pP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и педагогических работников.</a:t>
            </a:r>
            <a:endParaRPr sz="2000">
              <a:latin typeface="Arial"/>
              <a:cs typeface="Arial"/>
            </a:endParaRPr>
          </a:p>
          <a:p>
            <a:pPr algn="ctr" marR="241935">
              <a:lnSpc>
                <a:spcPct val="100000"/>
              </a:lnSpc>
              <a:spcBef>
                <a:spcPts val="1600"/>
              </a:spcBef>
            </a:pPr>
            <a:r>
              <a:rPr dirty="0" sz="2400" spc="60" b="1">
                <a:solidFill>
                  <a:srgbClr val="102D40"/>
                </a:solidFill>
                <a:latin typeface="Century Gothic"/>
                <a:cs typeface="Century Gothic"/>
              </a:rPr>
              <a:t>3</a:t>
            </a:r>
            <a:endParaRPr sz="2400">
              <a:latin typeface="Century Gothic"/>
              <a:cs typeface="Century Gothic"/>
            </a:endParaRPr>
          </a:p>
          <a:p>
            <a:pPr algn="ctr" marR="271780">
              <a:lnSpc>
                <a:spcPct val="100000"/>
              </a:lnSpc>
              <a:spcBef>
                <a:spcPts val="735"/>
              </a:spcBef>
            </a:pP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Создания сценариев</a:t>
            </a:r>
            <a:endParaRPr sz="2000">
              <a:latin typeface="Arial"/>
              <a:cs typeface="Arial"/>
            </a:endParaRPr>
          </a:p>
          <a:p>
            <a:pPr algn="ctr" marR="273050">
              <a:lnSpc>
                <a:spcPct val="100000"/>
              </a:lnSpc>
              <a:spcBef>
                <a:spcPts val="150"/>
              </a:spcBef>
            </a:pP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учебно-воспитательных</a:t>
            </a:r>
            <a:r>
              <a:rPr dirty="0" sz="2000" spc="-15" i="1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7D7D7D"/>
                </a:solidFill>
                <a:latin typeface="Arial"/>
                <a:cs typeface="Arial"/>
              </a:rPr>
              <a:t>мероприятий.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77330" y="457847"/>
            <a:ext cx="5131431" cy="10979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21194" y="406412"/>
            <a:ext cx="4334507" cy="12503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672580" y="543559"/>
            <a:ext cx="4902200" cy="8750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048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40"/>
              </a:spcBef>
            </a:pPr>
            <a:r>
              <a:rPr dirty="0" sz="2400" spc="-5" b="1">
                <a:solidFill>
                  <a:srgbClr val="118587"/>
                </a:solidFill>
                <a:latin typeface="Arial"/>
                <a:cs typeface="Arial"/>
              </a:rPr>
              <a:t>«УНИВЕРСАЛ-ОНЛАЙН»</a:t>
            </a:r>
            <a:endParaRPr sz="2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170"/>
              </a:spcBef>
            </a:pPr>
            <a:r>
              <a:rPr dirty="0" sz="2400" spc="-5" b="1">
                <a:solidFill>
                  <a:srgbClr val="118587"/>
                </a:solidFill>
                <a:latin typeface="Arial"/>
                <a:cs typeface="Arial"/>
              </a:rPr>
              <a:t>ускоряет</a:t>
            </a:r>
            <a:r>
              <a:rPr dirty="0" sz="2400" spc="-10" b="1">
                <a:solidFill>
                  <a:srgbClr val="118587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18587"/>
                </a:solidFill>
                <a:latin typeface="Arial"/>
                <a:cs typeface="Arial"/>
              </a:rPr>
              <a:t>процессы: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0550" y="457847"/>
            <a:ext cx="5139053" cy="10979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82980" y="406412"/>
            <a:ext cx="4351653" cy="12503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86434" y="543559"/>
            <a:ext cx="4909185" cy="8750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04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2400" spc="-5" b="1">
                <a:solidFill>
                  <a:srgbClr val="118587"/>
                </a:solidFill>
                <a:latin typeface="Arial"/>
                <a:cs typeface="Arial"/>
              </a:rPr>
              <a:t>Невозможно без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dirty="0" sz="2400" spc="-5" b="1">
                <a:solidFill>
                  <a:srgbClr val="118587"/>
                </a:solidFill>
                <a:latin typeface="Arial"/>
                <a:cs typeface="Arial"/>
              </a:rPr>
              <a:t>«УНИВЕРСАЛ-ОНЛАЙН»: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9115" y="3389629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 h="0">
                <a:moveTo>
                  <a:pt x="0" y="0"/>
                </a:moveTo>
                <a:lnTo>
                  <a:pt x="477520" y="0"/>
                </a:lnTo>
              </a:path>
            </a:pathLst>
          </a:custGeom>
          <a:ln w="15240">
            <a:solidFill>
              <a:srgbClr val="0F2D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309" y="761999"/>
            <a:ext cx="5676898" cy="5337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1659" y="1834514"/>
            <a:ext cx="5194299" cy="3164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9280" y="2115184"/>
            <a:ext cx="5260962" cy="2691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5004" y="1920239"/>
            <a:ext cx="4971414" cy="2941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6000" y="1370330"/>
            <a:ext cx="0" cy="4086860"/>
          </a:xfrm>
          <a:custGeom>
            <a:avLst/>
            <a:gdLst/>
            <a:ahLst/>
            <a:cxnLst/>
            <a:rect l="l" t="t" r="r" b="b"/>
            <a:pathLst>
              <a:path w="0" h="4086860">
                <a:moveTo>
                  <a:pt x="0" y="0"/>
                </a:moveTo>
                <a:lnTo>
                  <a:pt x="0" y="4086860"/>
                </a:lnTo>
              </a:path>
            </a:pathLst>
          </a:custGeom>
          <a:ln w="15240">
            <a:solidFill>
              <a:srgbClr val="0F2D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36080" y="883919"/>
            <a:ext cx="4836160" cy="974090"/>
          </a:xfrm>
          <a:custGeom>
            <a:avLst/>
            <a:gdLst/>
            <a:ahLst/>
            <a:cxnLst/>
            <a:rect l="l" t="t" r="r" b="b"/>
            <a:pathLst>
              <a:path w="4836159" h="974089">
                <a:moveTo>
                  <a:pt x="0" y="974089"/>
                </a:moveTo>
                <a:lnTo>
                  <a:pt x="4836160" y="974089"/>
                </a:lnTo>
                <a:lnTo>
                  <a:pt x="4836160" y="0"/>
                </a:lnTo>
                <a:lnTo>
                  <a:pt x="0" y="0"/>
                </a:lnTo>
                <a:lnTo>
                  <a:pt x="0" y="974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88379" y="1370330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 h="0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15240">
            <a:solidFill>
              <a:srgbClr val="0F2D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36080" y="2233929"/>
            <a:ext cx="4836160" cy="972819"/>
          </a:xfrm>
          <a:custGeom>
            <a:avLst/>
            <a:gdLst/>
            <a:ahLst/>
            <a:cxnLst/>
            <a:rect l="l" t="t" r="r" b="b"/>
            <a:pathLst>
              <a:path w="4836159" h="972819">
                <a:moveTo>
                  <a:pt x="0" y="972820"/>
                </a:moveTo>
                <a:lnTo>
                  <a:pt x="4836160" y="972820"/>
                </a:lnTo>
                <a:lnTo>
                  <a:pt x="4836160" y="0"/>
                </a:lnTo>
                <a:lnTo>
                  <a:pt x="0" y="0"/>
                </a:lnTo>
                <a:lnTo>
                  <a:pt x="0" y="972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96000" y="2749550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 h="0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15240">
            <a:solidFill>
              <a:srgbClr val="0F2D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36080" y="3582670"/>
            <a:ext cx="4836160" cy="972819"/>
          </a:xfrm>
          <a:custGeom>
            <a:avLst/>
            <a:gdLst/>
            <a:ahLst/>
            <a:cxnLst/>
            <a:rect l="l" t="t" r="r" b="b"/>
            <a:pathLst>
              <a:path w="4836159" h="972820">
                <a:moveTo>
                  <a:pt x="0" y="972819"/>
                </a:moveTo>
                <a:lnTo>
                  <a:pt x="4836160" y="972819"/>
                </a:lnTo>
                <a:lnTo>
                  <a:pt x="4836160" y="0"/>
                </a:lnTo>
                <a:lnTo>
                  <a:pt x="0" y="0"/>
                </a:lnTo>
                <a:lnTo>
                  <a:pt x="0" y="972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88379" y="4095115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 h="0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15240">
            <a:solidFill>
              <a:srgbClr val="0F2D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36080" y="4931409"/>
            <a:ext cx="4948555" cy="972819"/>
          </a:xfrm>
          <a:custGeom>
            <a:avLst/>
            <a:gdLst/>
            <a:ahLst/>
            <a:cxnLst/>
            <a:rect l="l" t="t" r="r" b="b"/>
            <a:pathLst>
              <a:path w="4948555" h="972820">
                <a:moveTo>
                  <a:pt x="0" y="972819"/>
                </a:moveTo>
                <a:lnTo>
                  <a:pt x="4948555" y="972819"/>
                </a:lnTo>
                <a:lnTo>
                  <a:pt x="4948555" y="0"/>
                </a:lnTo>
                <a:lnTo>
                  <a:pt x="0" y="0"/>
                </a:lnTo>
                <a:lnTo>
                  <a:pt x="0" y="972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88379" y="5457190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 h="0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15240">
            <a:solidFill>
              <a:srgbClr val="0F2D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Отслеживаем основные</a:t>
            </a:r>
            <a:r>
              <a:rPr dirty="0" spc="-10"/>
              <a:t> </a:t>
            </a:r>
            <a:r>
              <a:rPr dirty="0" spc="-5"/>
              <a:t>показатели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78026" y="2271776"/>
            <a:ext cx="4164329" cy="22148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065" marR="5080" indent="635">
              <a:lnSpc>
                <a:spcPts val="2860"/>
              </a:lnSpc>
              <a:spcBef>
                <a:spcPts val="210"/>
              </a:spcBef>
            </a:pPr>
            <a:r>
              <a:rPr dirty="0" sz="2400" spc="-5" b="1">
                <a:solidFill>
                  <a:srgbClr val="0F2E41"/>
                </a:solidFill>
                <a:latin typeface="Arial"/>
                <a:cs typeface="Arial"/>
              </a:rPr>
              <a:t>Предотвращение вредного  воздействия учебной  деятельности </a:t>
            </a:r>
            <a:r>
              <a:rPr dirty="0" sz="2400" b="1">
                <a:solidFill>
                  <a:srgbClr val="0F2E41"/>
                </a:solidFill>
                <a:latin typeface="Arial"/>
                <a:cs typeface="Arial"/>
              </a:rPr>
              <a:t>на</a:t>
            </a:r>
            <a:r>
              <a:rPr dirty="0" sz="2400" spc="-45" b="1">
                <a:solidFill>
                  <a:srgbClr val="0F2E41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F2E41"/>
                </a:solidFill>
                <a:latin typeface="Arial"/>
                <a:cs typeface="Arial"/>
              </a:rPr>
              <a:t>учеников.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45720" marR="35560">
              <a:lnSpc>
                <a:spcPts val="2860"/>
              </a:lnSpc>
            </a:pPr>
            <a:r>
              <a:rPr dirty="0" sz="2400" spc="-5" b="1">
                <a:solidFill>
                  <a:srgbClr val="0F2E41"/>
                </a:solidFill>
                <a:latin typeface="Arial"/>
                <a:cs typeface="Arial"/>
              </a:rPr>
              <a:t>Улучшение</a:t>
            </a:r>
            <a:r>
              <a:rPr dirty="0" sz="2400" spc="-45" b="1">
                <a:solidFill>
                  <a:srgbClr val="0F2E41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F2E41"/>
                </a:solidFill>
                <a:latin typeface="Arial"/>
                <a:cs typeface="Arial"/>
              </a:rPr>
              <a:t>диспансерного  обслуживания.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15581" y="1179677"/>
            <a:ext cx="4943475" cy="3014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4620">
              <a:lnSpc>
                <a:spcPct val="106400"/>
              </a:lnSpc>
              <a:spcBef>
                <a:spcPts val="100"/>
              </a:spcBef>
            </a:pP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физического развития, диагнозы, учитываем  </a:t>
            </a:r>
            <a:r>
              <a:rPr dirty="0" sz="1800">
                <a:solidFill>
                  <a:srgbClr val="0F2D40"/>
                </a:solidFill>
                <a:latin typeface="Arial"/>
                <a:cs typeface="Arial"/>
              </a:rPr>
              <a:t>их </a:t>
            </a: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влияние </a:t>
            </a:r>
            <a:r>
              <a:rPr dirty="0" sz="1800">
                <a:solidFill>
                  <a:srgbClr val="0F2D40"/>
                </a:solidFill>
                <a:latin typeface="Arial"/>
                <a:cs typeface="Arial"/>
              </a:rPr>
              <a:t>на </a:t>
            </a: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психо-социальное</a:t>
            </a:r>
            <a:r>
              <a:rPr dirty="0" sz="1800" spc="-10">
                <a:solidFill>
                  <a:srgbClr val="0F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развитие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6200"/>
              </a:lnSpc>
              <a:spcBef>
                <a:spcPts val="1435"/>
              </a:spcBef>
            </a:pP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Учитываем адаптивные возможности </a:t>
            </a:r>
            <a:r>
              <a:rPr dirty="0" sz="1800">
                <a:solidFill>
                  <a:srgbClr val="0F2D40"/>
                </a:solidFill>
                <a:latin typeface="Arial"/>
                <a:cs typeface="Arial"/>
              </a:rPr>
              <a:t>с </a:t>
            </a: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целью  определения оптимальной нагрузки,  предотвращения</a:t>
            </a:r>
            <a:r>
              <a:rPr dirty="0" sz="1800" spc="-15">
                <a:solidFill>
                  <a:srgbClr val="0F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перегрузки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48895">
              <a:lnSpc>
                <a:spcPct val="106400"/>
              </a:lnSpc>
              <a:spcBef>
                <a:spcPts val="1420"/>
              </a:spcBef>
            </a:pP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Учитываем двустороннюю связь между  психо-социальным состоянием </a:t>
            </a:r>
            <a:r>
              <a:rPr dirty="0" sz="1800">
                <a:solidFill>
                  <a:srgbClr val="0F2D40"/>
                </a:solidFill>
                <a:latin typeface="Arial"/>
                <a:cs typeface="Arial"/>
              </a:rPr>
              <a:t>и</a:t>
            </a:r>
            <a:r>
              <a:rPr dirty="0" sz="1800" spc="25">
                <a:solidFill>
                  <a:srgbClr val="0F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физическим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15810" y="4185157"/>
            <a:ext cx="1276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состоянием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15581" y="4932603"/>
            <a:ext cx="4607560" cy="1192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100"/>
              </a:spcBef>
            </a:pP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Отслеживаем основные показатели психо-  социального состояния как индикаторы  формирования </a:t>
            </a:r>
            <a:r>
              <a:rPr dirty="0" sz="1800">
                <a:solidFill>
                  <a:srgbClr val="0F2D40"/>
                </a:solidFill>
                <a:latin typeface="Arial"/>
                <a:cs typeface="Arial"/>
              </a:rPr>
              <a:t>болезней и </a:t>
            </a:r>
            <a:r>
              <a:rPr dirty="0" sz="1800" spc="-5">
                <a:solidFill>
                  <a:srgbClr val="0F2D40"/>
                </a:solidFill>
                <a:latin typeface="Arial"/>
                <a:cs typeface="Arial"/>
              </a:rPr>
              <a:t>преморбидных  состояний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4159" y="0"/>
            <a:ext cx="684782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612647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18734" y="2341879"/>
            <a:ext cx="6705598" cy="4236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2079" y="2427604"/>
            <a:ext cx="6483350" cy="4014470"/>
          </a:xfrm>
          <a:custGeom>
            <a:avLst/>
            <a:gdLst/>
            <a:ahLst/>
            <a:cxnLst/>
            <a:rect l="l" t="t" r="r" b="b"/>
            <a:pathLst>
              <a:path w="6483350" h="4014470">
                <a:moveTo>
                  <a:pt x="0" y="4014470"/>
                </a:moveTo>
                <a:lnTo>
                  <a:pt x="6483350" y="4014470"/>
                </a:lnTo>
                <a:lnTo>
                  <a:pt x="6483350" y="0"/>
                </a:lnTo>
                <a:lnTo>
                  <a:pt x="0" y="0"/>
                </a:lnTo>
                <a:lnTo>
                  <a:pt x="0" y="401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45125" y="3465207"/>
            <a:ext cx="601967" cy="601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22263" y="3441063"/>
            <a:ext cx="646429" cy="742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71159" y="3491865"/>
            <a:ext cx="500367" cy="499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33058" y="4451348"/>
            <a:ext cx="601979" cy="601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10198" y="4426584"/>
            <a:ext cx="646429" cy="742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58459" y="4478032"/>
            <a:ext cx="500368" cy="4990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45125" y="5419090"/>
            <a:ext cx="601967" cy="601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22263" y="5394958"/>
            <a:ext cx="646429" cy="7423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71159" y="5445759"/>
            <a:ext cx="500367" cy="4991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30679" y="3769995"/>
            <a:ext cx="2316467" cy="24479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36523" y="518414"/>
            <a:ext cx="39592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«УНИВЕРСАЛ-ОНЛАЙ</a:t>
            </a:r>
            <a:r>
              <a:rPr dirty="0" sz="2400" spc="-5" b="1">
                <a:solidFill>
                  <a:srgbClr val="FBFBFB"/>
                </a:solidFill>
                <a:latin typeface="Arial"/>
                <a:cs typeface="Arial"/>
              </a:rPr>
              <a:t>Н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523" y="1272946"/>
            <a:ext cx="4037329" cy="1967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6200"/>
              </a:lnSpc>
              <a:spcBef>
                <a:spcPts val="9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это помощник педагога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достижения высокого  измеримого доказанного  педагогического  результата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29782" y="2776982"/>
            <a:ext cx="279463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102D40"/>
                </a:solidFill>
                <a:latin typeface="Arial"/>
                <a:cs typeface="Arial"/>
              </a:rPr>
              <a:t>ПРОГНОЗИРОВАНИЕ: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9241" y="3526790"/>
            <a:ext cx="196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46B99F"/>
                </a:solidFill>
                <a:latin typeface="Century Gothic"/>
                <a:cs typeface="Century Gothic"/>
              </a:rPr>
              <a:t>1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29528" y="3419347"/>
            <a:ext cx="5353050" cy="649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90"/>
              </a:spcBef>
            </a:pPr>
            <a:r>
              <a:rPr dirty="0" sz="2000" spc="-5" b="1">
                <a:solidFill>
                  <a:srgbClr val="46B99F"/>
                </a:solidFill>
                <a:latin typeface="Arial"/>
                <a:cs typeface="Arial"/>
              </a:rPr>
              <a:t>Заболеваний</a:t>
            </a:r>
            <a:r>
              <a:rPr dirty="0" sz="2000" spc="-5">
                <a:solidFill>
                  <a:srgbClr val="102D40"/>
                </a:solidFill>
                <a:latin typeface="Arial"/>
                <a:cs typeface="Arial"/>
              </a:rPr>
              <a:t>, имеющих психосоматические  причины </a:t>
            </a:r>
            <a:r>
              <a:rPr dirty="0" sz="2000" spc="-40">
                <a:solidFill>
                  <a:srgbClr val="102D40"/>
                </a:solidFill>
                <a:latin typeface="Arial"/>
                <a:cs typeface="Arial"/>
              </a:rPr>
              <a:t>(диабет, </a:t>
            </a:r>
            <a:r>
              <a:rPr dirty="0" sz="2000" spc="-5">
                <a:solidFill>
                  <a:srgbClr val="102D40"/>
                </a:solidFill>
                <a:latin typeface="Arial"/>
                <a:cs typeface="Arial"/>
              </a:rPr>
              <a:t>болезни ЖКТ и</a:t>
            </a:r>
            <a:r>
              <a:rPr dirty="0" sz="2000" spc="3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02D40"/>
                </a:solidFill>
                <a:latin typeface="Arial"/>
                <a:cs typeface="Arial"/>
              </a:rPr>
              <a:t>т.д.)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9782" y="4364754"/>
            <a:ext cx="5135880" cy="671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6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118587"/>
                </a:solidFill>
                <a:latin typeface="Arial"/>
                <a:cs typeface="Arial"/>
              </a:rPr>
              <a:t>Девиантного поведения </a:t>
            </a:r>
            <a:r>
              <a:rPr dirty="0" sz="2000" spc="-5">
                <a:solidFill>
                  <a:srgbClr val="102D40"/>
                </a:solidFill>
                <a:latin typeface="Arial"/>
                <a:cs typeface="Arial"/>
              </a:rPr>
              <a:t>(склонности к  правонарушению, насилию, суициду и</a:t>
            </a:r>
            <a:r>
              <a:rPr dirty="0" sz="2000" spc="2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02D40"/>
                </a:solidFill>
                <a:latin typeface="Arial"/>
                <a:cs typeface="Arial"/>
              </a:rPr>
              <a:t>т.д.)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29782" y="5334018"/>
            <a:ext cx="5315585" cy="67183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000" spc="-5" b="1">
                <a:solidFill>
                  <a:srgbClr val="102D40"/>
                </a:solidFill>
                <a:latin typeface="Arial"/>
                <a:cs typeface="Arial"/>
              </a:rPr>
              <a:t>Негативного социального</a:t>
            </a:r>
            <a:r>
              <a:rPr dirty="0" sz="2000" b="1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102D40"/>
                </a:solidFill>
                <a:latin typeface="Arial"/>
                <a:cs typeface="Arial"/>
              </a:rPr>
              <a:t>статуса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2000" spc="-5">
                <a:solidFill>
                  <a:srgbClr val="102D40"/>
                </a:solidFill>
                <a:latin typeface="Arial"/>
                <a:cs typeface="Arial"/>
              </a:rPr>
              <a:t>(изолированности, отчуждения,</a:t>
            </a:r>
            <a:r>
              <a:rPr dirty="0" sz="200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02D40"/>
                </a:solidFill>
                <a:latin typeface="Arial"/>
                <a:cs typeface="Arial"/>
              </a:rPr>
              <a:t>отторжения)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07811" y="4513579"/>
            <a:ext cx="202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 b="1">
                <a:solidFill>
                  <a:srgbClr val="118587"/>
                </a:solidFill>
                <a:latin typeface="Century Gothic"/>
                <a:cs typeface="Century Gothic"/>
              </a:rPr>
              <a:t>2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20003" y="5478271"/>
            <a:ext cx="202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 b="1">
                <a:solidFill>
                  <a:srgbClr val="102D40"/>
                </a:solidFill>
                <a:latin typeface="Century Gothic"/>
                <a:cs typeface="Century Gothic"/>
              </a:rPr>
              <a:t>3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159" y="4497070"/>
            <a:ext cx="3159125" cy="1274445"/>
          </a:xfrm>
          <a:custGeom>
            <a:avLst/>
            <a:gdLst/>
            <a:ahLst/>
            <a:cxnLst/>
            <a:rect l="l" t="t" r="r" b="b"/>
            <a:pathLst>
              <a:path w="3159125" h="1274445">
                <a:moveTo>
                  <a:pt x="1579245" y="0"/>
                </a:moveTo>
                <a:lnTo>
                  <a:pt x="0" y="637539"/>
                </a:lnTo>
                <a:lnTo>
                  <a:pt x="1579245" y="1274444"/>
                </a:lnTo>
                <a:lnTo>
                  <a:pt x="3159125" y="637539"/>
                </a:lnTo>
                <a:lnTo>
                  <a:pt x="1579245" y="0"/>
                </a:lnTo>
                <a:close/>
              </a:path>
            </a:pathLst>
          </a:custGeom>
          <a:solidFill>
            <a:srgbClr val="0F2E41">
              <a:alpha val="1607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44240" y="4497070"/>
            <a:ext cx="3159125" cy="1274445"/>
          </a:xfrm>
          <a:custGeom>
            <a:avLst/>
            <a:gdLst/>
            <a:ahLst/>
            <a:cxnLst/>
            <a:rect l="l" t="t" r="r" b="b"/>
            <a:pathLst>
              <a:path w="3159125" h="1274445">
                <a:moveTo>
                  <a:pt x="1579879" y="0"/>
                </a:moveTo>
                <a:lnTo>
                  <a:pt x="0" y="637539"/>
                </a:lnTo>
                <a:lnTo>
                  <a:pt x="1579879" y="1274444"/>
                </a:lnTo>
                <a:lnTo>
                  <a:pt x="3159124" y="637539"/>
                </a:lnTo>
                <a:lnTo>
                  <a:pt x="1579879" y="0"/>
                </a:lnTo>
                <a:close/>
              </a:path>
            </a:pathLst>
          </a:custGeom>
          <a:solidFill>
            <a:srgbClr val="118587">
              <a:alpha val="1607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9800" y="4497070"/>
            <a:ext cx="3161030" cy="1274445"/>
          </a:xfrm>
          <a:custGeom>
            <a:avLst/>
            <a:gdLst/>
            <a:ahLst/>
            <a:cxnLst/>
            <a:rect l="l" t="t" r="r" b="b"/>
            <a:pathLst>
              <a:path w="3161029" h="1274445">
                <a:moveTo>
                  <a:pt x="1580514" y="0"/>
                </a:moveTo>
                <a:lnTo>
                  <a:pt x="0" y="637539"/>
                </a:lnTo>
                <a:lnTo>
                  <a:pt x="1580514" y="1274444"/>
                </a:lnTo>
                <a:lnTo>
                  <a:pt x="3161029" y="637539"/>
                </a:lnTo>
                <a:lnTo>
                  <a:pt x="1580514" y="0"/>
                </a:lnTo>
                <a:close/>
              </a:path>
            </a:pathLst>
          </a:custGeom>
          <a:solidFill>
            <a:srgbClr val="46B99F">
              <a:alpha val="1607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96630" y="4497070"/>
            <a:ext cx="3159760" cy="1274445"/>
          </a:xfrm>
          <a:custGeom>
            <a:avLst/>
            <a:gdLst/>
            <a:ahLst/>
            <a:cxnLst/>
            <a:rect l="l" t="t" r="r" b="b"/>
            <a:pathLst>
              <a:path w="3159759" h="1274445">
                <a:moveTo>
                  <a:pt x="1579879" y="0"/>
                </a:moveTo>
                <a:lnTo>
                  <a:pt x="0" y="637539"/>
                </a:lnTo>
                <a:lnTo>
                  <a:pt x="1579879" y="1274444"/>
                </a:lnTo>
                <a:lnTo>
                  <a:pt x="3159760" y="637539"/>
                </a:lnTo>
                <a:lnTo>
                  <a:pt x="1579879" y="0"/>
                </a:lnTo>
                <a:close/>
              </a:path>
            </a:pathLst>
          </a:custGeom>
          <a:solidFill>
            <a:srgbClr val="85DFCE">
              <a:alpha val="1607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9" y="0"/>
            <a:ext cx="1219072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565" y="2063114"/>
            <a:ext cx="11085817" cy="3263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600" y="2089150"/>
            <a:ext cx="3159125" cy="3161030"/>
          </a:xfrm>
          <a:custGeom>
            <a:avLst/>
            <a:gdLst/>
            <a:ahLst/>
            <a:cxnLst/>
            <a:rect l="l" t="t" r="r" b="b"/>
            <a:pathLst>
              <a:path w="3159125" h="3161029">
                <a:moveTo>
                  <a:pt x="1579880" y="0"/>
                </a:moveTo>
                <a:lnTo>
                  <a:pt x="0" y="1580515"/>
                </a:lnTo>
                <a:lnTo>
                  <a:pt x="1579880" y="3161030"/>
                </a:lnTo>
                <a:lnTo>
                  <a:pt x="3159125" y="1580515"/>
                </a:lnTo>
                <a:lnTo>
                  <a:pt x="1579880" y="0"/>
                </a:lnTo>
                <a:close/>
              </a:path>
            </a:pathLst>
          </a:custGeom>
          <a:solidFill>
            <a:srgbClr val="0F2E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81045" y="2089150"/>
            <a:ext cx="3161030" cy="3161030"/>
          </a:xfrm>
          <a:custGeom>
            <a:avLst/>
            <a:gdLst/>
            <a:ahLst/>
            <a:cxnLst/>
            <a:rect l="l" t="t" r="r" b="b"/>
            <a:pathLst>
              <a:path w="3161029" h="3161029">
                <a:moveTo>
                  <a:pt x="1580514" y="0"/>
                </a:moveTo>
                <a:lnTo>
                  <a:pt x="0" y="1580515"/>
                </a:lnTo>
                <a:lnTo>
                  <a:pt x="1580514" y="3161030"/>
                </a:lnTo>
                <a:lnTo>
                  <a:pt x="3161029" y="1580515"/>
                </a:lnTo>
                <a:lnTo>
                  <a:pt x="1580514" y="0"/>
                </a:lnTo>
                <a:close/>
              </a:path>
            </a:pathLst>
          </a:custGeom>
          <a:solidFill>
            <a:srgbClr val="1185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57875" y="2089150"/>
            <a:ext cx="3159125" cy="3161030"/>
          </a:xfrm>
          <a:custGeom>
            <a:avLst/>
            <a:gdLst/>
            <a:ahLst/>
            <a:cxnLst/>
            <a:rect l="l" t="t" r="r" b="b"/>
            <a:pathLst>
              <a:path w="3159125" h="3161029">
                <a:moveTo>
                  <a:pt x="1579245" y="0"/>
                </a:moveTo>
                <a:lnTo>
                  <a:pt x="0" y="1580515"/>
                </a:lnTo>
                <a:lnTo>
                  <a:pt x="1579245" y="3161030"/>
                </a:lnTo>
                <a:lnTo>
                  <a:pt x="3159125" y="1580515"/>
                </a:lnTo>
                <a:lnTo>
                  <a:pt x="1579245" y="0"/>
                </a:lnTo>
                <a:close/>
              </a:path>
            </a:pathLst>
          </a:custGeom>
          <a:solidFill>
            <a:srgbClr val="46B9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33434" y="2089150"/>
            <a:ext cx="3159125" cy="3161030"/>
          </a:xfrm>
          <a:custGeom>
            <a:avLst/>
            <a:gdLst/>
            <a:ahLst/>
            <a:cxnLst/>
            <a:rect l="l" t="t" r="r" b="b"/>
            <a:pathLst>
              <a:path w="3159125" h="3161029">
                <a:moveTo>
                  <a:pt x="1579245" y="0"/>
                </a:moveTo>
                <a:lnTo>
                  <a:pt x="0" y="1580515"/>
                </a:lnTo>
                <a:lnTo>
                  <a:pt x="1579245" y="3161030"/>
                </a:lnTo>
                <a:lnTo>
                  <a:pt x="3159125" y="1580515"/>
                </a:lnTo>
                <a:lnTo>
                  <a:pt x="1579245" y="0"/>
                </a:lnTo>
                <a:close/>
              </a:path>
            </a:pathLst>
          </a:custGeom>
          <a:solidFill>
            <a:srgbClr val="85DF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56873" y="492759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 h="0">
                <a:moveTo>
                  <a:pt x="0" y="0"/>
                </a:moveTo>
                <a:lnTo>
                  <a:pt x="1635760" y="0"/>
                </a:lnTo>
              </a:path>
            </a:pathLst>
          </a:custGeom>
          <a:ln w="22860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3" y="492759"/>
            <a:ext cx="1625600" cy="0"/>
          </a:xfrm>
          <a:custGeom>
            <a:avLst/>
            <a:gdLst/>
            <a:ahLst/>
            <a:cxnLst/>
            <a:rect l="l" t="t" r="r" b="b"/>
            <a:pathLst>
              <a:path w="1625600" h="0">
                <a:moveTo>
                  <a:pt x="0" y="0"/>
                </a:moveTo>
                <a:lnTo>
                  <a:pt x="1625600" y="0"/>
                </a:lnTo>
              </a:path>
            </a:pathLst>
          </a:custGeom>
          <a:ln w="22860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32889" y="0"/>
            <a:ext cx="9153522" cy="13976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25600" y="0"/>
            <a:ext cx="8930640" cy="1260475"/>
          </a:xfrm>
          <a:custGeom>
            <a:avLst/>
            <a:gdLst/>
            <a:ahLst/>
            <a:cxnLst/>
            <a:rect l="l" t="t" r="r" b="b"/>
            <a:pathLst>
              <a:path w="8930640" h="1260475">
                <a:moveTo>
                  <a:pt x="0" y="1260475"/>
                </a:moveTo>
                <a:lnTo>
                  <a:pt x="8930640" y="1260475"/>
                </a:lnTo>
                <a:lnTo>
                  <a:pt x="8930640" y="0"/>
                </a:lnTo>
                <a:lnTo>
                  <a:pt x="0" y="0"/>
                </a:lnTo>
                <a:lnTo>
                  <a:pt x="0" y="1260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14932" y="244094"/>
            <a:ext cx="8922385" cy="748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45"/>
              </a:lnSpc>
              <a:spcBef>
                <a:spcPts val="100"/>
              </a:spcBef>
            </a:pPr>
            <a:r>
              <a:rPr dirty="0" sz="2400" spc="-5"/>
              <a:t>Технологии управления образовательным процессом</a:t>
            </a:r>
            <a:r>
              <a:rPr dirty="0" sz="2400" spc="50"/>
              <a:t> </a:t>
            </a:r>
            <a:r>
              <a:rPr dirty="0" sz="2400" spc="-5"/>
              <a:t>сервиса</a:t>
            </a:r>
            <a:endParaRPr sz="2400"/>
          </a:p>
          <a:p>
            <a:pPr algn="ctr" marL="27940">
              <a:lnSpc>
                <a:spcPts val="2845"/>
              </a:lnSpc>
            </a:pPr>
            <a:r>
              <a:rPr dirty="0" sz="2400" spc="-5"/>
              <a:t>«УНИВЕРСАЛ-ОНЛАЙН» совместимы </a:t>
            </a:r>
            <a:r>
              <a:rPr dirty="0" sz="2400"/>
              <a:t>с </a:t>
            </a:r>
            <a:r>
              <a:rPr dirty="0" sz="2400" spc="-5"/>
              <a:t>любыми:</a:t>
            </a:r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950467" y="3344595"/>
            <a:ext cx="2150110" cy="609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5465" marR="5080" indent="-533400">
              <a:lnSpc>
                <a:spcPct val="1064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BFBFB"/>
                </a:solidFill>
                <a:latin typeface="Arial"/>
                <a:cs typeface="Arial"/>
              </a:rPr>
              <a:t>Д</a:t>
            </a:r>
            <a:r>
              <a:rPr dirty="0" sz="1800" spc="-10" b="1">
                <a:solidFill>
                  <a:srgbClr val="FBFBFB"/>
                </a:solidFill>
                <a:latin typeface="Arial"/>
                <a:cs typeface="Arial"/>
              </a:rPr>
              <a:t>иаг</a:t>
            </a:r>
            <a:r>
              <a:rPr dirty="0" sz="1800" spc="-5" b="1">
                <a:solidFill>
                  <a:srgbClr val="FBFBFB"/>
                </a:solidFill>
                <a:latin typeface="Arial"/>
                <a:cs typeface="Arial"/>
              </a:rPr>
              <a:t>н</a:t>
            </a:r>
            <a:r>
              <a:rPr dirty="0" sz="1800" spc="-10" b="1">
                <a:solidFill>
                  <a:srgbClr val="FBFBFB"/>
                </a:solidFill>
                <a:latin typeface="Arial"/>
                <a:cs typeface="Arial"/>
              </a:rPr>
              <a:t>остич</a:t>
            </a:r>
            <a:r>
              <a:rPr dirty="0" sz="1800" b="1">
                <a:solidFill>
                  <a:srgbClr val="FBFBFB"/>
                </a:solidFill>
                <a:latin typeface="Arial"/>
                <a:cs typeface="Arial"/>
              </a:rPr>
              <a:t>е</a:t>
            </a:r>
            <a:r>
              <a:rPr dirty="0" sz="1800" spc="-10" b="1">
                <a:solidFill>
                  <a:srgbClr val="FBFBFB"/>
                </a:solidFill>
                <a:latin typeface="Arial"/>
                <a:cs typeface="Arial"/>
              </a:rPr>
              <a:t>ски</a:t>
            </a:r>
            <a:r>
              <a:rPr dirty="0" sz="1800" b="1">
                <a:solidFill>
                  <a:srgbClr val="FBFBFB"/>
                </a:solidFill>
                <a:latin typeface="Arial"/>
                <a:cs typeface="Arial"/>
              </a:rPr>
              <a:t>ми  </a:t>
            </a:r>
            <a:r>
              <a:rPr dirty="0" sz="1800" spc="-5" b="1">
                <a:solidFill>
                  <a:srgbClr val="FBFBFB"/>
                </a:solidFill>
                <a:latin typeface="Arial"/>
                <a:cs typeface="Arial"/>
              </a:rPr>
              <a:t>методиками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3205" y="3198291"/>
            <a:ext cx="2299970" cy="900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47040" marR="5080" indent="-434975">
              <a:lnSpc>
                <a:spcPct val="106200"/>
              </a:lnSpc>
              <a:spcBef>
                <a:spcPts val="105"/>
              </a:spcBef>
            </a:pPr>
            <a:r>
              <a:rPr dirty="0" sz="1800" spc="-5" b="1">
                <a:solidFill>
                  <a:srgbClr val="FBFBFB"/>
                </a:solidFill>
                <a:latin typeface="Arial"/>
                <a:cs typeface="Arial"/>
              </a:rPr>
              <a:t>Обр</a:t>
            </a:r>
            <a:r>
              <a:rPr dirty="0" sz="1800" b="1">
                <a:solidFill>
                  <a:srgbClr val="FBFBFB"/>
                </a:solidFill>
                <a:latin typeface="Arial"/>
                <a:cs typeface="Arial"/>
              </a:rPr>
              <a:t>а</a:t>
            </a:r>
            <a:r>
              <a:rPr dirty="0" sz="1800" spc="5" b="1">
                <a:solidFill>
                  <a:srgbClr val="FBFBFB"/>
                </a:solidFill>
                <a:latin typeface="Arial"/>
                <a:cs typeface="Arial"/>
              </a:rPr>
              <a:t>з</a:t>
            </a:r>
            <a:r>
              <a:rPr dirty="0" sz="1800" spc="-5" b="1">
                <a:solidFill>
                  <a:srgbClr val="FBFBFB"/>
                </a:solidFill>
                <a:latin typeface="Arial"/>
                <a:cs typeface="Arial"/>
              </a:rPr>
              <a:t>ов</a:t>
            </a:r>
            <a:r>
              <a:rPr dirty="0" sz="1800" b="1">
                <a:solidFill>
                  <a:srgbClr val="FBFBFB"/>
                </a:solidFill>
                <a:latin typeface="Arial"/>
                <a:cs typeface="Arial"/>
              </a:rPr>
              <a:t>ател</a:t>
            </a:r>
            <a:r>
              <a:rPr dirty="0" sz="1800" spc="-5" b="1">
                <a:solidFill>
                  <a:srgbClr val="FBFBFB"/>
                </a:solidFill>
                <a:latin typeface="Arial"/>
                <a:cs typeface="Arial"/>
              </a:rPr>
              <a:t>ьны</a:t>
            </a:r>
            <a:r>
              <a:rPr dirty="0" sz="1800" b="1">
                <a:solidFill>
                  <a:srgbClr val="FBFBFB"/>
                </a:solidFill>
                <a:latin typeface="Arial"/>
                <a:cs typeface="Arial"/>
              </a:rPr>
              <a:t>ми  </a:t>
            </a:r>
            <a:r>
              <a:rPr dirty="0" sz="1800" spc="-20" b="1">
                <a:solidFill>
                  <a:srgbClr val="FBFBFB"/>
                </a:solidFill>
                <a:latin typeface="Arial"/>
                <a:cs typeface="Arial"/>
              </a:rPr>
              <a:t>системами </a:t>
            </a:r>
            <a:r>
              <a:rPr dirty="0" sz="1800" b="1">
                <a:solidFill>
                  <a:srgbClr val="FBFBFB"/>
                </a:solidFill>
                <a:latin typeface="Arial"/>
                <a:cs typeface="Arial"/>
              </a:rPr>
              <a:t>и  </a:t>
            </a:r>
            <a:r>
              <a:rPr dirty="0" sz="1800" spc="-20" b="1">
                <a:solidFill>
                  <a:srgbClr val="FBFBFB"/>
                </a:solidFill>
                <a:latin typeface="Arial"/>
                <a:cs typeface="Arial"/>
              </a:rPr>
              <a:t>технологиями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7116" y="3189376"/>
            <a:ext cx="1580515" cy="8997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5715">
              <a:lnSpc>
                <a:spcPct val="106200"/>
              </a:lnSpc>
              <a:spcBef>
                <a:spcPts val="95"/>
              </a:spcBef>
            </a:pPr>
            <a:r>
              <a:rPr dirty="0" sz="1800" spc="-15" b="1">
                <a:solidFill>
                  <a:srgbClr val="FBFBFB"/>
                </a:solidFill>
                <a:latin typeface="Arial"/>
                <a:cs typeface="Arial"/>
              </a:rPr>
              <a:t>Авторскими  учебными  </a:t>
            </a:r>
            <a:r>
              <a:rPr dirty="0" sz="1800" spc="-5" b="1">
                <a:solidFill>
                  <a:srgbClr val="FBFBFB"/>
                </a:solidFill>
                <a:latin typeface="Arial"/>
                <a:cs typeface="Arial"/>
              </a:rPr>
              <a:t>прогр</a:t>
            </a:r>
            <a:r>
              <a:rPr dirty="0" sz="1800" spc="5" b="1">
                <a:solidFill>
                  <a:srgbClr val="FBFBFB"/>
                </a:solidFill>
                <a:latin typeface="Arial"/>
                <a:cs typeface="Arial"/>
              </a:rPr>
              <a:t>а</a:t>
            </a:r>
            <a:r>
              <a:rPr dirty="0" sz="1800" b="1">
                <a:solidFill>
                  <a:srgbClr val="FBFBFB"/>
                </a:solidFill>
                <a:latin typeface="Arial"/>
                <a:cs typeface="Arial"/>
              </a:rPr>
              <a:t>ммами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93276" y="3219780"/>
            <a:ext cx="2469515" cy="8997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6300"/>
              </a:lnSpc>
              <a:spcBef>
                <a:spcPts val="95"/>
              </a:spcBef>
            </a:pPr>
            <a:r>
              <a:rPr dirty="0" sz="1800" b="1">
                <a:solidFill>
                  <a:srgbClr val="0F2D40"/>
                </a:solidFill>
                <a:latin typeface="Arial"/>
                <a:cs typeface="Arial"/>
              </a:rPr>
              <a:t>Де</a:t>
            </a:r>
            <a:r>
              <a:rPr dirty="0" sz="1800" spc="-5" b="1">
                <a:solidFill>
                  <a:srgbClr val="0F2D40"/>
                </a:solidFill>
                <a:latin typeface="Arial"/>
                <a:cs typeface="Arial"/>
              </a:rPr>
              <a:t>мон</a:t>
            </a:r>
            <a:r>
              <a:rPr dirty="0" sz="1800" b="1">
                <a:solidFill>
                  <a:srgbClr val="0F2D40"/>
                </a:solidFill>
                <a:latin typeface="Arial"/>
                <a:cs typeface="Arial"/>
              </a:rPr>
              <a:t>с</a:t>
            </a:r>
            <a:r>
              <a:rPr dirty="0" sz="1800" spc="-5" b="1">
                <a:solidFill>
                  <a:srgbClr val="0F2D40"/>
                </a:solidFill>
                <a:latin typeface="Arial"/>
                <a:cs typeface="Arial"/>
              </a:rPr>
              <a:t>тр</a:t>
            </a:r>
            <a:r>
              <a:rPr dirty="0" sz="1800" b="1">
                <a:solidFill>
                  <a:srgbClr val="0F2D40"/>
                </a:solidFill>
                <a:latin typeface="Arial"/>
                <a:cs typeface="Arial"/>
              </a:rPr>
              <a:t>а</a:t>
            </a:r>
            <a:r>
              <a:rPr dirty="0" sz="1800" spc="-5" b="1">
                <a:solidFill>
                  <a:srgbClr val="0F2D40"/>
                </a:solidFill>
                <a:latin typeface="Arial"/>
                <a:cs typeface="Arial"/>
              </a:rPr>
              <a:t>ционн</a:t>
            </a:r>
            <a:r>
              <a:rPr dirty="0" sz="1800" spc="5" b="1">
                <a:solidFill>
                  <a:srgbClr val="0F2D40"/>
                </a:solidFill>
                <a:latin typeface="Arial"/>
                <a:cs typeface="Arial"/>
              </a:rPr>
              <a:t>ы</a:t>
            </a:r>
            <a:r>
              <a:rPr dirty="0" sz="1800" b="1">
                <a:solidFill>
                  <a:srgbClr val="0F2D40"/>
                </a:solidFill>
                <a:latin typeface="Arial"/>
                <a:cs typeface="Arial"/>
              </a:rPr>
              <a:t>ми  </a:t>
            </a:r>
            <a:r>
              <a:rPr dirty="0" sz="1800" spc="-5" b="1">
                <a:solidFill>
                  <a:srgbClr val="0F2D40"/>
                </a:solidFill>
                <a:latin typeface="Arial"/>
                <a:cs typeface="Arial"/>
              </a:rPr>
              <a:t>образовательными  проектами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67540" cy="6776720"/>
          </a:xfrm>
          <a:custGeom>
            <a:avLst/>
            <a:gdLst/>
            <a:ahLst/>
            <a:cxnLst/>
            <a:rect l="l" t="t" r="r" b="b"/>
            <a:pathLst>
              <a:path w="12067540" h="6776720">
                <a:moveTo>
                  <a:pt x="0" y="6776720"/>
                </a:moveTo>
                <a:lnTo>
                  <a:pt x="12067540" y="6776720"/>
                </a:lnTo>
                <a:lnTo>
                  <a:pt x="12067540" y="0"/>
                </a:lnTo>
                <a:lnTo>
                  <a:pt x="0" y="0"/>
                </a:lnTo>
                <a:lnTo>
                  <a:pt x="0" y="677672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98540" y="1400175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620"/>
                </a:lnTo>
              </a:path>
            </a:pathLst>
          </a:custGeom>
          <a:ln w="18288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80204" y="789317"/>
            <a:ext cx="3820792" cy="600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79490" y="197853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8034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8540" y="3086735"/>
            <a:ext cx="0" cy="269240"/>
          </a:xfrm>
          <a:custGeom>
            <a:avLst/>
            <a:gdLst/>
            <a:ahLst/>
            <a:cxnLst/>
            <a:rect l="l" t="t" r="r" b="b"/>
            <a:pathLst>
              <a:path w="0" h="269239">
                <a:moveTo>
                  <a:pt x="0" y="0"/>
                </a:moveTo>
                <a:lnTo>
                  <a:pt x="0" y="269240"/>
                </a:lnTo>
              </a:path>
            </a:pathLst>
          </a:custGeom>
          <a:ln w="19812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05329" y="197853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8034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24379" y="3086735"/>
            <a:ext cx="0" cy="269240"/>
          </a:xfrm>
          <a:custGeom>
            <a:avLst/>
            <a:gdLst/>
            <a:ahLst/>
            <a:cxnLst/>
            <a:rect l="l" t="t" r="r" b="b"/>
            <a:pathLst>
              <a:path w="0" h="269239">
                <a:moveTo>
                  <a:pt x="0" y="0"/>
                </a:moveTo>
                <a:lnTo>
                  <a:pt x="0" y="269240"/>
                </a:lnTo>
              </a:path>
            </a:pathLst>
          </a:custGeom>
          <a:ln w="19812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954" y="1901824"/>
            <a:ext cx="4041773" cy="132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93209" y="1901824"/>
            <a:ext cx="4041773" cy="132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153015" y="197853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8034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72065" y="3086735"/>
            <a:ext cx="0" cy="269240"/>
          </a:xfrm>
          <a:custGeom>
            <a:avLst/>
            <a:gdLst/>
            <a:ahLst/>
            <a:cxnLst/>
            <a:rect l="l" t="t" r="r" b="b"/>
            <a:pathLst>
              <a:path w="0" h="269239">
                <a:moveTo>
                  <a:pt x="0" y="0"/>
                </a:moveTo>
                <a:lnTo>
                  <a:pt x="0" y="269240"/>
                </a:lnTo>
              </a:path>
            </a:pathLst>
          </a:custGeom>
          <a:ln w="19812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54668" y="1901824"/>
            <a:ext cx="4037329" cy="132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24379" y="1400175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620"/>
                </a:lnTo>
              </a:path>
            </a:pathLst>
          </a:custGeom>
          <a:ln w="18288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300" y="789317"/>
            <a:ext cx="3819524" cy="600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0319" y="1661160"/>
            <a:ext cx="1466215" cy="307975"/>
          </a:xfrm>
          <a:custGeom>
            <a:avLst/>
            <a:gdLst/>
            <a:ahLst/>
            <a:cxnLst/>
            <a:rect l="l" t="t" r="r" b="b"/>
            <a:pathLst>
              <a:path w="1466214" h="307975">
                <a:moveTo>
                  <a:pt x="0" y="307975"/>
                </a:moveTo>
                <a:lnTo>
                  <a:pt x="1466215" y="307975"/>
                </a:lnTo>
                <a:lnTo>
                  <a:pt x="146621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79490" y="36707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3080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98540" y="4780915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79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18288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05329" y="36707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3080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24379" y="4780915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79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18288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954" y="3598544"/>
            <a:ext cx="4041773" cy="1320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93209" y="3598544"/>
            <a:ext cx="4041773" cy="1320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153015" y="36707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13080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172065" y="4780915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79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18288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154668" y="3598544"/>
            <a:ext cx="4037329" cy="1320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90675" y="3355975"/>
            <a:ext cx="864235" cy="307975"/>
          </a:xfrm>
          <a:custGeom>
            <a:avLst/>
            <a:gdLst/>
            <a:ahLst/>
            <a:cxnLst/>
            <a:rect l="l" t="t" r="r" b="b"/>
            <a:pathLst>
              <a:path w="864235" h="307975">
                <a:moveTo>
                  <a:pt x="0" y="307975"/>
                </a:moveTo>
                <a:lnTo>
                  <a:pt x="864235" y="307975"/>
                </a:lnTo>
                <a:lnTo>
                  <a:pt x="864235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79490" y="536149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429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05329" y="536149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429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954" y="5292723"/>
            <a:ext cx="4041773" cy="1321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93209" y="5292723"/>
            <a:ext cx="4041773" cy="1321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153015" y="536181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175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154668" y="5292723"/>
            <a:ext cx="4037329" cy="1321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97280" y="5052059"/>
            <a:ext cx="1852930" cy="307340"/>
          </a:xfrm>
          <a:custGeom>
            <a:avLst/>
            <a:gdLst/>
            <a:ahLst/>
            <a:cxnLst/>
            <a:rect l="l" t="t" r="r" b="b"/>
            <a:pathLst>
              <a:path w="1852930" h="307339">
                <a:moveTo>
                  <a:pt x="1852930" y="0"/>
                </a:moveTo>
                <a:lnTo>
                  <a:pt x="0" y="0"/>
                </a:lnTo>
                <a:lnTo>
                  <a:pt x="0" y="307340"/>
                </a:lnTo>
                <a:lnTo>
                  <a:pt x="1852930" y="307340"/>
                </a:lnTo>
                <a:lnTo>
                  <a:pt x="1852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68925" y="5052059"/>
            <a:ext cx="1454150" cy="307340"/>
          </a:xfrm>
          <a:custGeom>
            <a:avLst/>
            <a:gdLst/>
            <a:ahLst/>
            <a:cxnLst/>
            <a:rect l="l" t="t" r="r" b="b"/>
            <a:pathLst>
              <a:path w="1454150" h="307339">
                <a:moveTo>
                  <a:pt x="1454150" y="0"/>
                </a:moveTo>
                <a:lnTo>
                  <a:pt x="0" y="0"/>
                </a:lnTo>
                <a:lnTo>
                  <a:pt x="0" y="307340"/>
                </a:lnTo>
                <a:lnTo>
                  <a:pt x="1454150" y="307340"/>
                </a:lnTo>
                <a:lnTo>
                  <a:pt x="1454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59070" y="3355340"/>
            <a:ext cx="1673860" cy="307975"/>
          </a:xfrm>
          <a:custGeom>
            <a:avLst/>
            <a:gdLst/>
            <a:ahLst/>
            <a:cxnLst/>
            <a:rect l="l" t="t" r="r" b="b"/>
            <a:pathLst>
              <a:path w="1673859" h="307975">
                <a:moveTo>
                  <a:pt x="1673860" y="0"/>
                </a:moveTo>
                <a:lnTo>
                  <a:pt x="0" y="0"/>
                </a:lnTo>
                <a:lnTo>
                  <a:pt x="0" y="307975"/>
                </a:lnTo>
                <a:lnTo>
                  <a:pt x="1673860" y="307975"/>
                </a:lnTo>
                <a:lnTo>
                  <a:pt x="1673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242559" y="1661160"/>
            <a:ext cx="1706880" cy="307340"/>
          </a:xfrm>
          <a:custGeom>
            <a:avLst/>
            <a:gdLst/>
            <a:ahLst/>
            <a:cxnLst/>
            <a:rect l="l" t="t" r="r" b="b"/>
            <a:pathLst>
              <a:path w="1706879" h="307339">
                <a:moveTo>
                  <a:pt x="1706879" y="0"/>
                </a:moveTo>
                <a:lnTo>
                  <a:pt x="0" y="0"/>
                </a:lnTo>
                <a:lnTo>
                  <a:pt x="0" y="307339"/>
                </a:lnTo>
                <a:lnTo>
                  <a:pt x="1706879" y="307339"/>
                </a:lnTo>
                <a:lnTo>
                  <a:pt x="1706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172065" y="1400175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620"/>
                </a:lnTo>
              </a:path>
            </a:pathLst>
          </a:custGeom>
          <a:ln w="18288">
            <a:solidFill>
              <a:srgbClr val="EB533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247377" y="789317"/>
            <a:ext cx="3819515" cy="6006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573894" y="1661160"/>
            <a:ext cx="1188720" cy="307340"/>
          </a:xfrm>
          <a:custGeom>
            <a:avLst/>
            <a:gdLst/>
            <a:ahLst/>
            <a:cxnLst/>
            <a:rect l="l" t="t" r="r" b="b"/>
            <a:pathLst>
              <a:path w="1188720" h="307339">
                <a:moveTo>
                  <a:pt x="1188720" y="0"/>
                </a:moveTo>
                <a:lnTo>
                  <a:pt x="0" y="0"/>
                </a:lnTo>
                <a:lnTo>
                  <a:pt x="0" y="307339"/>
                </a:lnTo>
                <a:lnTo>
                  <a:pt x="1188720" y="307339"/>
                </a:lnTo>
                <a:lnTo>
                  <a:pt x="1188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525000" y="3355340"/>
            <a:ext cx="1286510" cy="307975"/>
          </a:xfrm>
          <a:custGeom>
            <a:avLst/>
            <a:gdLst/>
            <a:ahLst/>
            <a:cxnLst/>
            <a:rect l="l" t="t" r="r" b="b"/>
            <a:pathLst>
              <a:path w="1286509" h="307975">
                <a:moveTo>
                  <a:pt x="1286509" y="0"/>
                </a:moveTo>
                <a:lnTo>
                  <a:pt x="0" y="0"/>
                </a:lnTo>
                <a:lnTo>
                  <a:pt x="0" y="307975"/>
                </a:lnTo>
                <a:lnTo>
                  <a:pt x="1286509" y="307975"/>
                </a:lnTo>
                <a:lnTo>
                  <a:pt x="128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479280" y="5052059"/>
            <a:ext cx="1377950" cy="307340"/>
          </a:xfrm>
          <a:custGeom>
            <a:avLst/>
            <a:gdLst/>
            <a:ahLst/>
            <a:cxnLst/>
            <a:rect l="l" t="t" r="r" b="b"/>
            <a:pathLst>
              <a:path w="1377950" h="307339">
                <a:moveTo>
                  <a:pt x="1377950" y="0"/>
                </a:moveTo>
                <a:lnTo>
                  <a:pt x="0" y="0"/>
                </a:lnTo>
                <a:lnTo>
                  <a:pt x="0" y="307340"/>
                </a:lnTo>
                <a:lnTo>
                  <a:pt x="1377950" y="307340"/>
                </a:lnTo>
                <a:lnTo>
                  <a:pt x="1377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5059171" y="1688845"/>
            <a:ext cx="207010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ПРОГРАММИРОВАНИЕ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90785" y="1122680"/>
            <a:ext cx="113474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РАЗВИТИЕ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30057" y="1122680"/>
            <a:ext cx="20116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ПРОЕКТИРОВАНИЕ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88443" y="1122680"/>
            <a:ext cx="18719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ЦЕЛЕПОЛАГАНИЕ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4300" y="1987550"/>
            <a:ext cx="3819525" cy="10991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L="661035" marR="577850">
              <a:lnSpc>
                <a:spcPts val="1670"/>
              </a:lnSpc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Результаты опроса участников  образовательного</a:t>
            </a:r>
            <a:r>
              <a:rPr dirty="0" sz="1400" spc="-15">
                <a:solidFill>
                  <a:srgbClr val="118587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процесса</a:t>
            </a:r>
            <a:endParaRPr sz="1400">
              <a:latin typeface="Arial"/>
              <a:cs typeface="Arial"/>
            </a:endParaRPr>
          </a:p>
          <a:p>
            <a:pPr algn="ctr" marR="32384">
              <a:lnSpc>
                <a:spcPts val="1614"/>
              </a:lnSpc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(учеников, педагогов, родителей,</a:t>
            </a:r>
            <a:r>
              <a:rPr dirty="0" sz="1400" spc="10">
                <a:solidFill>
                  <a:srgbClr val="118587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медиков)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86554" y="1987550"/>
            <a:ext cx="3819525" cy="10991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16839" rIns="0" bIns="0" rtlCol="0" vert="horz">
            <a:spAutoFit/>
          </a:bodyPr>
          <a:lstStyle/>
          <a:p>
            <a:pPr algn="ctr" marL="200025" marR="141605" indent="-635">
              <a:lnSpc>
                <a:spcPct val="99500"/>
              </a:lnSpc>
              <a:spcBef>
                <a:spcPts val="919"/>
              </a:spcBef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Эффективные образовательные  программы и демонстрационные проекты  (учебные, воспитательные,  коррекционные, развивающие)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54669" y="1987550"/>
            <a:ext cx="3912870" cy="10991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5095" rIns="0" bIns="0" rtlCol="0" vert="horz">
            <a:spAutoFit/>
          </a:bodyPr>
          <a:lstStyle/>
          <a:p>
            <a:pPr algn="ctr" marL="73660" marR="105410">
              <a:lnSpc>
                <a:spcPct val="95800"/>
              </a:lnSpc>
              <a:spcBef>
                <a:spcPts val="985"/>
              </a:spcBef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Сценарии уроков и воспитательные  мероприятия с личностно-развивающим  смыслом (учителей-предметников, классных  руководителей, психологической службы)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678939" y="6350"/>
            <a:ext cx="687692" cy="685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921255" y="142747"/>
            <a:ext cx="202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 b="1">
                <a:solidFill>
                  <a:srgbClr val="118587"/>
                </a:solidFill>
                <a:latin typeface="Century Gothic"/>
                <a:cs typeface="Century Gothic"/>
              </a:rPr>
              <a:t>1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746750" y="6350"/>
            <a:ext cx="687692" cy="685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5989573" y="142747"/>
            <a:ext cx="202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 b="1">
                <a:solidFill>
                  <a:srgbClr val="118587"/>
                </a:solidFill>
                <a:latin typeface="Century Gothic"/>
                <a:cs typeface="Century Gothic"/>
              </a:rPr>
              <a:t>2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814558" y="6350"/>
            <a:ext cx="685789" cy="685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0057892" y="142747"/>
            <a:ext cx="202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 b="1">
                <a:solidFill>
                  <a:srgbClr val="118587"/>
                </a:solidFill>
                <a:latin typeface="Century Gothic"/>
                <a:cs typeface="Century Gothic"/>
              </a:rPr>
              <a:t>3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248015" y="5363209"/>
            <a:ext cx="3819525" cy="10991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327785">
              <a:lnSpc>
                <a:spcPts val="900"/>
              </a:lnSpc>
            </a:pP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МОНИТОРИНГ</a:t>
            </a:r>
            <a:endParaRPr sz="1400">
              <a:latin typeface="Arial"/>
              <a:cs typeface="Arial"/>
            </a:endParaRPr>
          </a:p>
          <a:p>
            <a:pPr algn="ctr" marL="316865" marR="220979" indent="-635">
              <a:lnSpc>
                <a:spcPct val="100000"/>
              </a:lnSpc>
              <a:spcBef>
                <a:spcPts val="15"/>
              </a:spcBef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Динамика личностного развития  учеников учебного заведения</a:t>
            </a:r>
            <a:r>
              <a:rPr dirty="0" sz="1400" spc="5">
                <a:solidFill>
                  <a:srgbClr val="118587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(ученика,</a:t>
            </a:r>
            <a:endParaRPr sz="1400">
              <a:latin typeface="Arial"/>
              <a:cs typeface="Arial"/>
            </a:endParaRPr>
          </a:p>
          <a:p>
            <a:pPr algn="ctr" marL="152400" marR="56515">
              <a:lnSpc>
                <a:spcPts val="1600"/>
              </a:lnSpc>
              <a:spcBef>
                <a:spcPts val="60"/>
              </a:spcBef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группы учеников, ученического коллектива,  заведения)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48015" y="3677284"/>
            <a:ext cx="3819525" cy="10972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3335">
              <a:lnSpc>
                <a:spcPts val="825"/>
              </a:lnSpc>
            </a:pP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РЕАЛИЗАЦИЯ</a:t>
            </a:r>
            <a:endParaRPr sz="1400">
              <a:latin typeface="Arial"/>
              <a:cs typeface="Arial"/>
            </a:endParaRPr>
          </a:p>
          <a:p>
            <a:pPr algn="ctr" marL="315595" marR="300355" indent="41910">
              <a:lnSpc>
                <a:spcPct val="99500"/>
              </a:lnSpc>
              <a:spcBef>
                <a:spcPts val="95"/>
              </a:spcBef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Экспертиза эффективности  образовательного процесса  </a:t>
            </a:r>
            <a:r>
              <a:rPr dirty="0" sz="1400" spc="-20">
                <a:solidFill>
                  <a:srgbClr val="118587"/>
                </a:solidFill>
                <a:latin typeface="Arial"/>
                <a:cs typeface="Arial"/>
              </a:rPr>
              <a:t>(протоколы </a:t>
            </a: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эффективности </a:t>
            </a:r>
            <a:r>
              <a:rPr dirty="0" sz="1400" spc="-20">
                <a:solidFill>
                  <a:srgbClr val="118587"/>
                </a:solidFill>
                <a:latin typeface="Arial"/>
                <a:cs typeface="Arial"/>
              </a:rPr>
              <a:t>учебного </a:t>
            </a: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и  </a:t>
            </a:r>
            <a:r>
              <a:rPr dirty="0" sz="1400" spc="-20">
                <a:solidFill>
                  <a:srgbClr val="118587"/>
                </a:solidFill>
                <a:latin typeface="Arial"/>
                <a:cs typeface="Arial"/>
              </a:rPr>
              <a:t>воспитательного</a:t>
            </a:r>
            <a:r>
              <a:rPr dirty="0" sz="1400" spc="-10">
                <a:solidFill>
                  <a:srgbClr val="118587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процессов)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573894" y="1688901"/>
            <a:ext cx="121348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СОЗДАНИЕ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86554" y="5363209"/>
            <a:ext cx="3819525" cy="10991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106170">
              <a:lnSpc>
                <a:spcPts val="905"/>
              </a:lnSpc>
            </a:pP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ПЛАНИРОВАНИЕ</a:t>
            </a:r>
            <a:endParaRPr sz="1400">
              <a:latin typeface="Arial"/>
              <a:cs typeface="Arial"/>
            </a:endParaRPr>
          </a:p>
          <a:p>
            <a:pPr algn="ctr" marL="149225" marR="173990">
              <a:lnSpc>
                <a:spcPct val="99700"/>
              </a:lnSpc>
              <a:spcBef>
                <a:spcPts val="20"/>
              </a:spcBef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Планы реализации проектов с личностно-  ориентированным содержанием  (заведения, классных руководителей,  психологической службы,</a:t>
            </a:r>
            <a:r>
              <a:rPr dirty="0" sz="1400">
                <a:solidFill>
                  <a:srgbClr val="118587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учителей)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186554" y="3677284"/>
            <a:ext cx="3819525" cy="10972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062990">
              <a:lnSpc>
                <a:spcPts val="830"/>
              </a:lnSpc>
            </a:pP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МОДЕЛИРОВАНИЕ</a:t>
            </a:r>
            <a:endParaRPr sz="1400">
              <a:latin typeface="Arial"/>
              <a:cs typeface="Arial"/>
            </a:endParaRPr>
          </a:p>
          <a:p>
            <a:pPr algn="ctr" marL="185420" marR="218440">
              <a:lnSpc>
                <a:spcPct val="99200"/>
              </a:lnSpc>
              <a:spcBef>
                <a:spcPts val="100"/>
              </a:spcBef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Образовательные проекты с проблемно-  целевым содержанием (учебного  заведения, психологической службы,  педагогов)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4300" y="5363209"/>
            <a:ext cx="3819525" cy="10991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037590">
              <a:lnSpc>
                <a:spcPts val="905"/>
              </a:lnSpc>
            </a:pP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КОНСТРУИРОВАНИЕ</a:t>
            </a:r>
            <a:endParaRPr sz="1400">
              <a:latin typeface="Arial"/>
              <a:cs typeface="Arial"/>
            </a:endParaRPr>
          </a:p>
          <a:p>
            <a:pPr marL="725170" marR="34290" indent="-269875">
              <a:lnSpc>
                <a:spcPct val="100000"/>
              </a:lnSpc>
              <a:spcBef>
                <a:spcPts val="855"/>
              </a:spcBef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Задачи личностного развития учеников,  задания учебного заведения  (индивидуальные, групповые,</a:t>
            </a:r>
            <a:endParaRPr sz="1400">
              <a:latin typeface="Arial"/>
              <a:cs typeface="Arial"/>
            </a:endParaRPr>
          </a:p>
          <a:p>
            <a:pPr algn="ctr" marL="111125">
              <a:lnSpc>
                <a:spcPts val="1655"/>
              </a:lnSpc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коллективные, заведения)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4300" y="3677284"/>
            <a:ext cx="3819525" cy="10972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76835">
              <a:lnSpc>
                <a:spcPts val="830"/>
              </a:lnSpc>
            </a:pP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АНАЛИЗ</a:t>
            </a:r>
            <a:endParaRPr sz="1400">
              <a:latin typeface="Arial"/>
              <a:cs typeface="Arial"/>
            </a:endParaRPr>
          </a:p>
          <a:p>
            <a:pPr algn="ctr" marL="160655" marR="147320">
              <a:lnSpc>
                <a:spcPct val="100000"/>
              </a:lnSpc>
              <a:spcBef>
                <a:spcPts val="925"/>
              </a:spcBef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Проблемы и потенциальные возможности  личностного развития</a:t>
            </a:r>
            <a:endParaRPr sz="1400">
              <a:latin typeface="Arial"/>
              <a:cs typeface="Arial"/>
            </a:endParaRPr>
          </a:p>
          <a:p>
            <a:pPr algn="ctr" marL="671195" marR="661035">
              <a:lnSpc>
                <a:spcPts val="1610"/>
              </a:lnSpc>
              <a:spcBef>
                <a:spcPts val="100"/>
              </a:spcBef>
            </a:pP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(индивидуальные,</a:t>
            </a:r>
            <a:r>
              <a:rPr dirty="0" sz="1400" spc="-35">
                <a:solidFill>
                  <a:srgbClr val="118587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групповые,  коллективные,</a:t>
            </a:r>
            <a:r>
              <a:rPr dirty="0" sz="1400" spc="-10">
                <a:solidFill>
                  <a:srgbClr val="118587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18587"/>
                </a:solidFill>
                <a:latin typeface="Arial"/>
                <a:cs typeface="Arial"/>
              </a:rPr>
              <a:t>массовые)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90319" y="1688845"/>
            <a:ext cx="146621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solidFill>
                  <a:srgbClr val="102D40"/>
                </a:solidFill>
                <a:latin typeface="Arial"/>
                <a:cs typeface="Arial"/>
              </a:rPr>
              <a:t>ДИАГНОСТИКА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43377" y="3388614"/>
            <a:ext cx="7908290" cy="5715"/>
          </a:xfrm>
          <a:custGeom>
            <a:avLst/>
            <a:gdLst/>
            <a:ahLst/>
            <a:cxnLst/>
            <a:rect l="l" t="t" r="r" b="b"/>
            <a:pathLst>
              <a:path w="7908290" h="5714">
                <a:moveTo>
                  <a:pt x="0" y="0"/>
                </a:moveTo>
                <a:lnTo>
                  <a:pt x="7908290" y="5461"/>
                </a:lnTo>
              </a:path>
            </a:pathLst>
          </a:custGeom>
          <a:ln w="19812">
            <a:solidFill>
              <a:srgbClr val="EC543B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0227" y="2215895"/>
            <a:ext cx="2342388" cy="2342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1060" y="2581655"/>
            <a:ext cx="12192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7082" y="3850004"/>
            <a:ext cx="1268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ДИРЕКТОР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226" y="4615434"/>
            <a:ext cx="1190625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РУКОВОДИТЕЛЬ  </a:t>
            </a: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ЗАВЕДЕНИЯ  </a:t>
            </a: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ОБРАЗОВАНИЯ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67328" y="2782823"/>
            <a:ext cx="12192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72128" y="3087623"/>
            <a:ext cx="6096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63365" y="4211827"/>
            <a:ext cx="8731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ОБЛАЧНЫЙ</a:t>
            </a:r>
            <a:endParaRPr sz="1100">
              <a:latin typeface="Arial"/>
              <a:cs typeface="Arial"/>
            </a:endParaRPr>
          </a:p>
          <a:p>
            <a:pPr algn="ctr" marR="35560">
              <a:lnSpc>
                <a:spcPct val="100000"/>
              </a:lnSpc>
              <a:spcBef>
                <a:spcPts val="5"/>
              </a:spcBef>
            </a:pP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СЕРВІС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3340" y="4205223"/>
            <a:ext cx="141732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685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СИСТЕМНОГО  </a:t>
            </a: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АД</a:t>
            </a: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МИ</a:t>
            </a: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Н</a:t>
            </a: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И</a:t>
            </a: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СТРАТОРА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28944" y="2782823"/>
            <a:ext cx="121920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90559" y="2778251"/>
            <a:ext cx="1217676" cy="1217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550652" y="2782823"/>
            <a:ext cx="12192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277669" y="4205223"/>
            <a:ext cx="12465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СПИСКИ </a:t>
            </a: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ВСЕХ  </a:t>
            </a: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УЧАСТНИКОВ</a:t>
            </a:r>
            <a:r>
              <a:rPr dirty="0" sz="1100" spc="-45" b="1">
                <a:solidFill>
                  <a:srgbClr val="102E4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ОП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80014" y="4157217"/>
            <a:ext cx="79184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ЛОГИНЫ</a:t>
            </a:r>
            <a:r>
              <a:rPr dirty="0" sz="1100" spc="-70" b="1">
                <a:solidFill>
                  <a:srgbClr val="102E4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И</a:t>
            </a:r>
            <a:endParaRPr sz="1100">
              <a:latin typeface="Arial"/>
              <a:cs typeface="Arial"/>
            </a:endParaRPr>
          </a:p>
          <a:p>
            <a:pPr algn="ctr" marL="41910">
              <a:lnSpc>
                <a:spcPct val="100000"/>
              </a:lnSpc>
            </a:pP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ПАРОЛИ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39840" y="3066288"/>
            <a:ext cx="6096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95359" y="3087623"/>
            <a:ext cx="6096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55452" y="3076955"/>
            <a:ext cx="609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956864" y="2766720"/>
            <a:ext cx="615950" cy="3638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7940" marR="5080" indent="-15875">
              <a:lnSpc>
                <a:spcPct val="101499"/>
              </a:lnSpc>
              <a:spcBef>
                <a:spcPts val="85"/>
              </a:spcBef>
            </a:pP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ПОДАЕТ  </a:t>
            </a:r>
            <a:r>
              <a:rPr dirty="0" sz="1100" spc="-10" b="1">
                <a:solidFill>
                  <a:srgbClr val="102E40"/>
                </a:solidFill>
                <a:latin typeface="Arial"/>
                <a:cs typeface="Arial"/>
              </a:rPr>
              <a:t>ЗАЯВКУ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85715" y="2765298"/>
            <a:ext cx="8972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НАЗНАЧАЕТ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33450" y="2762834"/>
            <a:ext cx="131635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АД</a:t>
            </a: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МИ</a:t>
            </a: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Н</a:t>
            </a: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И</a:t>
            </a: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СТРАТОР  </a:t>
            </a:r>
            <a:r>
              <a:rPr dirty="0" sz="1100" b="1">
                <a:solidFill>
                  <a:srgbClr val="102E40"/>
                </a:solidFill>
                <a:latin typeface="Arial"/>
                <a:cs typeface="Arial"/>
              </a:rPr>
              <a:t>СОЗДАЕТ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29113" y="2765298"/>
            <a:ext cx="4057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solidFill>
                  <a:srgbClr val="102E40"/>
                </a:solidFill>
                <a:latin typeface="Arial"/>
                <a:cs typeface="Arial"/>
              </a:rPr>
              <a:t>ДАЁТ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202923" y="493013"/>
            <a:ext cx="989965" cy="0"/>
          </a:xfrm>
          <a:custGeom>
            <a:avLst/>
            <a:gdLst/>
            <a:ahLst/>
            <a:cxnLst/>
            <a:rect l="l" t="t" r="r" b="b"/>
            <a:pathLst>
              <a:path w="989965" h="0">
                <a:moveTo>
                  <a:pt x="0" y="0"/>
                </a:moveTo>
                <a:lnTo>
                  <a:pt x="989837" y="0"/>
                </a:lnTo>
              </a:path>
            </a:pathLst>
          </a:custGeom>
          <a:ln w="22859">
            <a:solidFill>
              <a:srgbClr val="1185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1" y="493013"/>
            <a:ext cx="993140" cy="0"/>
          </a:xfrm>
          <a:custGeom>
            <a:avLst/>
            <a:gdLst/>
            <a:ahLst/>
            <a:cxnLst/>
            <a:rect l="l" t="t" r="r" b="b"/>
            <a:pathLst>
              <a:path w="993140" h="0">
                <a:moveTo>
                  <a:pt x="0" y="0"/>
                </a:moveTo>
                <a:lnTo>
                  <a:pt x="992885" y="0"/>
                </a:lnTo>
              </a:path>
            </a:pathLst>
          </a:custGeom>
          <a:ln w="22859">
            <a:solidFill>
              <a:srgbClr val="1185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00683" y="0"/>
            <a:ext cx="10431780" cy="1088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93647" y="0"/>
            <a:ext cx="10209530" cy="951230"/>
          </a:xfrm>
          <a:custGeom>
            <a:avLst/>
            <a:gdLst/>
            <a:ahLst/>
            <a:cxnLst/>
            <a:rect l="l" t="t" r="r" b="b"/>
            <a:pathLst>
              <a:path w="10209530" h="951230">
                <a:moveTo>
                  <a:pt x="0" y="950976"/>
                </a:moveTo>
                <a:lnTo>
                  <a:pt x="10209276" y="950976"/>
                </a:lnTo>
                <a:lnTo>
                  <a:pt x="10209276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048118" y="266738"/>
            <a:ext cx="101866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EC543B"/>
                </a:solidFill>
                <a:latin typeface="Arial"/>
                <a:cs typeface="Arial"/>
              </a:rPr>
              <a:t>Как </a:t>
            </a:r>
            <a:r>
              <a:rPr dirty="0" sz="2400" b="1">
                <a:solidFill>
                  <a:srgbClr val="EC543B"/>
                </a:solidFill>
                <a:latin typeface="Arial"/>
                <a:cs typeface="Arial"/>
              </a:rPr>
              <a:t>происходит регистрация пользователей в облачном</a:t>
            </a:r>
            <a:r>
              <a:rPr dirty="0" sz="2400" spc="-25" b="1">
                <a:solidFill>
                  <a:srgbClr val="EC543B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EC543B"/>
                </a:solidFill>
                <a:latin typeface="Arial"/>
                <a:cs typeface="Arial"/>
              </a:rPr>
              <a:t>сервисе?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741152" y="5768340"/>
            <a:ext cx="819911" cy="865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393173" y="6144259"/>
            <a:ext cx="11607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 b="1">
                <a:solidFill>
                  <a:srgbClr val="EC543B"/>
                </a:solidFill>
                <a:latin typeface="Arial"/>
                <a:cs typeface="Arial"/>
              </a:rPr>
              <a:t>Г</a:t>
            </a:r>
            <a:r>
              <a:rPr dirty="0" sz="2400" spc="-60" b="1">
                <a:solidFill>
                  <a:srgbClr val="EC543B"/>
                </a:solidFill>
                <a:latin typeface="Arial"/>
                <a:cs typeface="Arial"/>
              </a:rPr>
              <a:t>от</a:t>
            </a:r>
            <a:r>
              <a:rPr dirty="0" sz="2400" b="1">
                <a:solidFill>
                  <a:srgbClr val="EC543B"/>
                </a:solidFill>
                <a:latin typeface="Arial"/>
                <a:cs typeface="Arial"/>
              </a:rPr>
              <a:t>о</a:t>
            </a:r>
            <a:r>
              <a:rPr dirty="0" sz="2400" spc="-35" b="1">
                <a:solidFill>
                  <a:srgbClr val="EC543B"/>
                </a:solidFill>
                <a:latin typeface="Arial"/>
                <a:cs typeface="Arial"/>
              </a:rPr>
              <a:t>в</a:t>
            </a:r>
            <a:r>
              <a:rPr dirty="0" sz="2400" b="1">
                <a:solidFill>
                  <a:srgbClr val="EC543B"/>
                </a:solidFill>
                <a:latin typeface="Arial"/>
                <a:cs typeface="Arial"/>
              </a:rPr>
              <a:t>о!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1" y="6375653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 h="0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22860">
            <a:solidFill>
              <a:srgbClr val="11858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5DFCE">
              <a:alpha val="4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76800" y="326136"/>
            <a:ext cx="2438400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6800" y="4197096"/>
            <a:ext cx="2438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4804" y="2258567"/>
            <a:ext cx="2438400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82911" y="326136"/>
            <a:ext cx="2438400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82911" y="4197096"/>
            <a:ext cx="2438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1940" y="326136"/>
            <a:ext cx="2438400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1940" y="4197096"/>
            <a:ext cx="2438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49651" y="2258567"/>
            <a:ext cx="2438400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8368" y="449580"/>
            <a:ext cx="1735836" cy="173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4276" y="475487"/>
            <a:ext cx="1633855" cy="1633855"/>
          </a:xfrm>
          <a:custGeom>
            <a:avLst/>
            <a:gdLst/>
            <a:ahLst/>
            <a:cxnLst/>
            <a:rect l="l" t="t" r="r" b="b"/>
            <a:pathLst>
              <a:path w="1633855" h="1633855">
                <a:moveTo>
                  <a:pt x="816863" y="0"/>
                </a:moveTo>
                <a:lnTo>
                  <a:pt x="768866" y="1386"/>
                </a:lnTo>
                <a:lnTo>
                  <a:pt x="721600" y="5496"/>
                </a:lnTo>
                <a:lnTo>
                  <a:pt x="675140" y="12251"/>
                </a:lnTo>
                <a:lnTo>
                  <a:pt x="629564" y="21575"/>
                </a:lnTo>
                <a:lnTo>
                  <a:pt x="584948" y="33393"/>
                </a:lnTo>
                <a:lnTo>
                  <a:pt x="541369" y="47626"/>
                </a:lnTo>
                <a:lnTo>
                  <a:pt x="498903" y="64198"/>
                </a:lnTo>
                <a:lnTo>
                  <a:pt x="457627" y="83033"/>
                </a:lnTo>
                <a:lnTo>
                  <a:pt x="417618" y="104054"/>
                </a:lnTo>
                <a:lnTo>
                  <a:pt x="378952" y="127185"/>
                </a:lnTo>
                <a:lnTo>
                  <a:pt x="341706" y="152348"/>
                </a:lnTo>
                <a:lnTo>
                  <a:pt x="305956" y="179467"/>
                </a:lnTo>
                <a:lnTo>
                  <a:pt x="271780" y="208466"/>
                </a:lnTo>
                <a:lnTo>
                  <a:pt x="239253" y="239267"/>
                </a:lnTo>
                <a:lnTo>
                  <a:pt x="208453" y="271795"/>
                </a:lnTo>
                <a:lnTo>
                  <a:pt x="179455" y="305972"/>
                </a:lnTo>
                <a:lnTo>
                  <a:pt x="152337" y="341723"/>
                </a:lnTo>
                <a:lnTo>
                  <a:pt x="127175" y="378969"/>
                </a:lnTo>
                <a:lnTo>
                  <a:pt x="104046" y="417635"/>
                </a:lnTo>
                <a:lnTo>
                  <a:pt x="83026" y="457644"/>
                </a:lnTo>
                <a:lnTo>
                  <a:pt x="64193" y="498919"/>
                </a:lnTo>
                <a:lnTo>
                  <a:pt x="47621" y="541384"/>
                </a:lnTo>
                <a:lnTo>
                  <a:pt x="33390" y="584962"/>
                </a:lnTo>
                <a:lnTo>
                  <a:pt x="21573" y="629576"/>
                </a:lnTo>
                <a:lnTo>
                  <a:pt x="12250" y="675150"/>
                </a:lnTo>
                <a:lnTo>
                  <a:pt x="5495" y="721607"/>
                </a:lnTo>
                <a:lnTo>
                  <a:pt x="1386" y="768870"/>
                </a:lnTo>
                <a:lnTo>
                  <a:pt x="0" y="816863"/>
                </a:lnTo>
                <a:lnTo>
                  <a:pt x="1386" y="864857"/>
                </a:lnTo>
                <a:lnTo>
                  <a:pt x="5495" y="912120"/>
                </a:lnTo>
                <a:lnTo>
                  <a:pt x="12250" y="958577"/>
                </a:lnTo>
                <a:lnTo>
                  <a:pt x="21573" y="1004151"/>
                </a:lnTo>
                <a:lnTo>
                  <a:pt x="33390" y="1048765"/>
                </a:lnTo>
                <a:lnTo>
                  <a:pt x="47621" y="1092343"/>
                </a:lnTo>
                <a:lnTo>
                  <a:pt x="64193" y="1134808"/>
                </a:lnTo>
                <a:lnTo>
                  <a:pt x="83026" y="1176083"/>
                </a:lnTo>
                <a:lnTo>
                  <a:pt x="104046" y="1216092"/>
                </a:lnTo>
                <a:lnTo>
                  <a:pt x="127175" y="1254758"/>
                </a:lnTo>
                <a:lnTo>
                  <a:pt x="152337" y="1292004"/>
                </a:lnTo>
                <a:lnTo>
                  <a:pt x="179455" y="1327755"/>
                </a:lnTo>
                <a:lnTo>
                  <a:pt x="208453" y="1361932"/>
                </a:lnTo>
                <a:lnTo>
                  <a:pt x="239253" y="1394460"/>
                </a:lnTo>
                <a:lnTo>
                  <a:pt x="271780" y="1425261"/>
                </a:lnTo>
                <a:lnTo>
                  <a:pt x="305956" y="1454260"/>
                </a:lnTo>
                <a:lnTo>
                  <a:pt x="341706" y="1481379"/>
                </a:lnTo>
                <a:lnTo>
                  <a:pt x="378952" y="1506542"/>
                </a:lnTo>
                <a:lnTo>
                  <a:pt x="417618" y="1529673"/>
                </a:lnTo>
                <a:lnTo>
                  <a:pt x="457627" y="1550694"/>
                </a:lnTo>
                <a:lnTo>
                  <a:pt x="498903" y="1569529"/>
                </a:lnTo>
                <a:lnTo>
                  <a:pt x="541369" y="1586101"/>
                </a:lnTo>
                <a:lnTo>
                  <a:pt x="584948" y="1600334"/>
                </a:lnTo>
                <a:lnTo>
                  <a:pt x="629564" y="1612152"/>
                </a:lnTo>
                <a:lnTo>
                  <a:pt x="675140" y="1621476"/>
                </a:lnTo>
                <a:lnTo>
                  <a:pt x="721600" y="1628231"/>
                </a:lnTo>
                <a:lnTo>
                  <a:pt x="768866" y="1632341"/>
                </a:lnTo>
                <a:lnTo>
                  <a:pt x="816863" y="1633727"/>
                </a:lnTo>
                <a:lnTo>
                  <a:pt x="864857" y="1632341"/>
                </a:lnTo>
                <a:lnTo>
                  <a:pt x="912120" y="1628231"/>
                </a:lnTo>
                <a:lnTo>
                  <a:pt x="958577" y="1621476"/>
                </a:lnTo>
                <a:lnTo>
                  <a:pt x="1004151" y="1612152"/>
                </a:lnTo>
                <a:lnTo>
                  <a:pt x="1048765" y="1600334"/>
                </a:lnTo>
                <a:lnTo>
                  <a:pt x="1092343" y="1586101"/>
                </a:lnTo>
                <a:lnTo>
                  <a:pt x="1134808" y="1569529"/>
                </a:lnTo>
                <a:lnTo>
                  <a:pt x="1176083" y="1550694"/>
                </a:lnTo>
                <a:lnTo>
                  <a:pt x="1216092" y="1529673"/>
                </a:lnTo>
                <a:lnTo>
                  <a:pt x="1254758" y="1506542"/>
                </a:lnTo>
                <a:lnTo>
                  <a:pt x="1292004" y="1481379"/>
                </a:lnTo>
                <a:lnTo>
                  <a:pt x="1327755" y="1454260"/>
                </a:lnTo>
                <a:lnTo>
                  <a:pt x="1361932" y="1425261"/>
                </a:lnTo>
                <a:lnTo>
                  <a:pt x="1394459" y="1394460"/>
                </a:lnTo>
                <a:lnTo>
                  <a:pt x="1425261" y="1361932"/>
                </a:lnTo>
                <a:lnTo>
                  <a:pt x="1454260" y="1327755"/>
                </a:lnTo>
                <a:lnTo>
                  <a:pt x="1481379" y="1292004"/>
                </a:lnTo>
                <a:lnTo>
                  <a:pt x="1506542" y="1254758"/>
                </a:lnTo>
                <a:lnTo>
                  <a:pt x="1529673" y="1216092"/>
                </a:lnTo>
                <a:lnTo>
                  <a:pt x="1550694" y="1176083"/>
                </a:lnTo>
                <a:lnTo>
                  <a:pt x="1569529" y="1134808"/>
                </a:lnTo>
                <a:lnTo>
                  <a:pt x="1586101" y="1092343"/>
                </a:lnTo>
                <a:lnTo>
                  <a:pt x="1600334" y="1048765"/>
                </a:lnTo>
                <a:lnTo>
                  <a:pt x="1612152" y="1004151"/>
                </a:lnTo>
                <a:lnTo>
                  <a:pt x="1621476" y="958577"/>
                </a:lnTo>
                <a:lnTo>
                  <a:pt x="1628231" y="912120"/>
                </a:lnTo>
                <a:lnTo>
                  <a:pt x="1632341" y="864857"/>
                </a:lnTo>
                <a:lnTo>
                  <a:pt x="1633727" y="816863"/>
                </a:lnTo>
                <a:lnTo>
                  <a:pt x="1632341" y="768870"/>
                </a:lnTo>
                <a:lnTo>
                  <a:pt x="1628231" y="721607"/>
                </a:lnTo>
                <a:lnTo>
                  <a:pt x="1621476" y="675150"/>
                </a:lnTo>
                <a:lnTo>
                  <a:pt x="1612152" y="629576"/>
                </a:lnTo>
                <a:lnTo>
                  <a:pt x="1600334" y="584962"/>
                </a:lnTo>
                <a:lnTo>
                  <a:pt x="1586101" y="541384"/>
                </a:lnTo>
                <a:lnTo>
                  <a:pt x="1569529" y="498919"/>
                </a:lnTo>
                <a:lnTo>
                  <a:pt x="1550694" y="457644"/>
                </a:lnTo>
                <a:lnTo>
                  <a:pt x="1529673" y="417635"/>
                </a:lnTo>
                <a:lnTo>
                  <a:pt x="1506542" y="378969"/>
                </a:lnTo>
                <a:lnTo>
                  <a:pt x="1481379" y="341723"/>
                </a:lnTo>
                <a:lnTo>
                  <a:pt x="1454260" y="305972"/>
                </a:lnTo>
                <a:lnTo>
                  <a:pt x="1425261" y="271795"/>
                </a:lnTo>
                <a:lnTo>
                  <a:pt x="1394460" y="239267"/>
                </a:lnTo>
                <a:lnTo>
                  <a:pt x="1361932" y="208466"/>
                </a:lnTo>
                <a:lnTo>
                  <a:pt x="1327755" y="179467"/>
                </a:lnTo>
                <a:lnTo>
                  <a:pt x="1292004" y="152348"/>
                </a:lnTo>
                <a:lnTo>
                  <a:pt x="1254758" y="127185"/>
                </a:lnTo>
                <a:lnTo>
                  <a:pt x="1216092" y="104054"/>
                </a:lnTo>
                <a:lnTo>
                  <a:pt x="1176083" y="83033"/>
                </a:lnTo>
                <a:lnTo>
                  <a:pt x="1134808" y="64198"/>
                </a:lnTo>
                <a:lnTo>
                  <a:pt x="1092343" y="47626"/>
                </a:lnTo>
                <a:lnTo>
                  <a:pt x="1048765" y="33393"/>
                </a:lnTo>
                <a:lnTo>
                  <a:pt x="1004151" y="21575"/>
                </a:lnTo>
                <a:lnTo>
                  <a:pt x="958577" y="12251"/>
                </a:lnTo>
                <a:lnTo>
                  <a:pt x="912120" y="5496"/>
                </a:lnTo>
                <a:lnTo>
                  <a:pt x="864857" y="1386"/>
                </a:lnTo>
                <a:lnTo>
                  <a:pt x="816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53228" y="449580"/>
            <a:ext cx="1735835" cy="173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79135" y="475487"/>
            <a:ext cx="1633855" cy="1633855"/>
          </a:xfrm>
          <a:custGeom>
            <a:avLst/>
            <a:gdLst/>
            <a:ahLst/>
            <a:cxnLst/>
            <a:rect l="l" t="t" r="r" b="b"/>
            <a:pathLst>
              <a:path w="1633854" h="1633855">
                <a:moveTo>
                  <a:pt x="816863" y="0"/>
                </a:moveTo>
                <a:lnTo>
                  <a:pt x="768870" y="1386"/>
                </a:lnTo>
                <a:lnTo>
                  <a:pt x="721607" y="5496"/>
                </a:lnTo>
                <a:lnTo>
                  <a:pt x="675150" y="12251"/>
                </a:lnTo>
                <a:lnTo>
                  <a:pt x="629576" y="21575"/>
                </a:lnTo>
                <a:lnTo>
                  <a:pt x="584962" y="33393"/>
                </a:lnTo>
                <a:lnTo>
                  <a:pt x="541384" y="47626"/>
                </a:lnTo>
                <a:lnTo>
                  <a:pt x="498919" y="64198"/>
                </a:lnTo>
                <a:lnTo>
                  <a:pt x="457644" y="83033"/>
                </a:lnTo>
                <a:lnTo>
                  <a:pt x="417635" y="104054"/>
                </a:lnTo>
                <a:lnTo>
                  <a:pt x="378969" y="127185"/>
                </a:lnTo>
                <a:lnTo>
                  <a:pt x="341723" y="152348"/>
                </a:lnTo>
                <a:lnTo>
                  <a:pt x="305972" y="179467"/>
                </a:lnTo>
                <a:lnTo>
                  <a:pt x="271795" y="208466"/>
                </a:lnTo>
                <a:lnTo>
                  <a:pt x="239267" y="239267"/>
                </a:lnTo>
                <a:lnTo>
                  <a:pt x="208466" y="271795"/>
                </a:lnTo>
                <a:lnTo>
                  <a:pt x="179467" y="305972"/>
                </a:lnTo>
                <a:lnTo>
                  <a:pt x="152348" y="341723"/>
                </a:lnTo>
                <a:lnTo>
                  <a:pt x="127185" y="378969"/>
                </a:lnTo>
                <a:lnTo>
                  <a:pt x="104054" y="417635"/>
                </a:lnTo>
                <a:lnTo>
                  <a:pt x="83033" y="457644"/>
                </a:lnTo>
                <a:lnTo>
                  <a:pt x="64198" y="498919"/>
                </a:lnTo>
                <a:lnTo>
                  <a:pt x="47626" y="541384"/>
                </a:lnTo>
                <a:lnTo>
                  <a:pt x="33393" y="584962"/>
                </a:lnTo>
                <a:lnTo>
                  <a:pt x="21575" y="629576"/>
                </a:lnTo>
                <a:lnTo>
                  <a:pt x="12251" y="675150"/>
                </a:lnTo>
                <a:lnTo>
                  <a:pt x="5496" y="721607"/>
                </a:lnTo>
                <a:lnTo>
                  <a:pt x="1386" y="768870"/>
                </a:lnTo>
                <a:lnTo>
                  <a:pt x="0" y="816863"/>
                </a:lnTo>
                <a:lnTo>
                  <a:pt x="1386" y="864857"/>
                </a:lnTo>
                <a:lnTo>
                  <a:pt x="5496" y="912120"/>
                </a:lnTo>
                <a:lnTo>
                  <a:pt x="12251" y="958577"/>
                </a:lnTo>
                <a:lnTo>
                  <a:pt x="21575" y="1004151"/>
                </a:lnTo>
                <a:lnTo>
                  <a:pt x="33393" y="1048765"/>
                </a:lnTo>
                <a:lnTo>
                  <a:pt x="47626" y="1092343"/>
                </a:lnTo>
                <a:lnTo>
                  <a:pt x="64198" y="1134808"/>
                </a:lnTo>
                <a:lnTo>
                  <a:pt x="83033" y="1176083"/>
                </a:lnTo>
                <a:lnTo>
                  <a:pt x="104054" y="1216092"/>
                </a:lnTo>
                <a:lnTo>
                  <a:pt x="127185" y="1254758"/>
                </a:lnTo>
                <a:lnTo>
                  <a:pt x="152348" y="1292004"/>
                </a:lnTo>
                <a:lnTo>
                  <a:pt x="179467" y="1327755"/>
                </a:lnTo>
                <a:lnTo>
                  <a:pt x="208466" y="1361932"/>
                </a:lnTo>
                <a:lnTo>
                  <a:pt x="239267" y="1394460"/>
                </a:lnTo>
                <a:lnTo>
                  <a:pt x="271795" y="1425261"/>
                </a:lnTo>
                <a:lnTo>
                  <a:pt x="305972" y="1454260"/>
                </a:lnTo>
                <a:lnTo>
                  <a:pt x="341723" y="1481379"/>
                </a:lnTo>
                <a:lnTo>
                  <a:pt x="378969" y="1506542"/>
                </a:lnTo>
                <a:lnTo>
                  <a:pt x="417635" y="1529673"/>
                </a:lnTo>
                <a:lnTo>
                  <a:pt x="457644" y="1550694"/>
                </a:lnTo>
                <a:lnTo>
                  <a:pt x="498919" y="1569529"/>
                </a:lnTo>
                <a:lnTo>
                  <a:pt x="541384" y="1586101"/>
                </a:lnTo>
                <a:lnTo>
                  <a:pt x="584962" y="1600334"/>
                </a:lnTo>
                <a:lnTo>
                  <a:pt x="629576" y="1612152"/>
                </a:lnTo>
                <a:lnTo>
                  <a:pt x="675150" y="1621476"/>
                </a:lnTo>
                <a:lnTo>
                  <a:pt x="721607" y="1628231"/>
                </a:lnTo>
                <a:lnTo>
                  <a:pt x="768870" y="1632341"/>
                </a:lnTo>
                <a:lnTo>
                  <a:pt x="816863" y="1633727"/>
                </a:lnTo>
                <a:lnTo>
                  <a:pt x="864857" y="1632341"/>
                </a:lnTo>
                <a:lnTo>
                  <a:pt x="912120" y="1628231"/>
                </a:lnTo>
                <a:lnTo>
                  <a:pt x="958577" y="1621476"/>
                </a:lnTo>
                <a:lnTo>
                  <a:pt x="1004151" y="1612152"/>
                </a:lnTo>
                <a:lnTo>
                  <a:pt x="1048765" y="1600334"/>
                </a:lnTo>
                <a:lnTo>
                  <a:pt x="1092343" y="1586101"/>
                </a:lnTo>
                <a:lnTo>
                  <a:pt x="1134808" y="1569529"/>
                </a:lnTo>
                <a:lnTo>
                  <a:pt x="1176083" y="1550694"/>
                </a:lnTo>
                <a:lnTo>
                  <a:pt x="1216092" y="1529673"/>
                </a:lnTo>
                <a:lnTo>
                  <a:pt x="1254758" y="1506542"/>
                </a:lnTo>
                <a:lnTo>
                  <a:pt x="1292004" y="1481379"/>
                </a:lnTo>
                <a:lnTo>
                  <a:pt x="1327755" y="1454260"/>
                </a:lnTo>
                <a:lnTo>
                  <a:pt x="1361932" y="1425261"/>
                </a:lnTo>
                <a:lnTo>
                  <a:pt x="1394459" y="1394460"/>
                </a:lnTo>
                <a:lnTo>
                  <a:pt x="1425261" y="1361932"/>
                </a:lnTo>
                <a:lnTo>
                  <a:pt x="1454260" y="1327755"/>
                </a:lnTo>
                <a:lnTo>
                  <a:pt x="1481379" y="1292004"/>
                </a:lnTo>
                <a:lnTo>
                  <a:pt x="1506542" y="1254758"/>
                </a:lnTo>
                <a:lnTo>
                  <a:pt x="1529673" y="1216092"/>
                </a:lnTo>
                <a:lnTo>
                  <a:pt x="1550694" y="1176083"/>
                </a:lnTo>
                <a:lnTo>
                  <a:pt x="1569529" y="1134808"/>
                </a:lnTo>
                <a:lnTo>
                  <a:pt x="1586101" y="1092343"/>
                </a:lnTo>
                <a:lnTo>
                  <a:pt x="1600334" y="1048765"/>
                </a:lnTo>
                <a:lnTo>
                  <a:pt x="1612152" y="1004151"/>
                </a:lnTo>
                <a:lnTo>
                  <a:pt x="1621476" y="958577"/>
                </a:lnTo>
                <a:lnTo>
                  <a:pt x="1628231" y="912120"/>
                </a:lnTo>
                <a:lnTo>
                  <a:pt x="1632341" y="864857"/>
                </a:lnTo>
                <a:lnTo>
                  <a:pt x="1633727" y="816863"/>
                </a:lnTo>
                <a:lnTo>
                  <a:pt x="1632341" y="768870"/>
                </a:lnTo>
                <a:lnTo>
                  <a:pt x="1628231" y="721607"/>
                </a:lnTo>
                <a:lnTo>
                  <a:pt x="1621476" y="675150"/>
                </a:lnTo>
                <a:lnTo>
                  <a:pt x="1612152" y="629576"/>
                </a:lnTo>
                <a:lnTo>
                  <a:pt x="1600334" y="584962"/>
                </a:lnTo>
                <a:lnTo>
                  <a:pt x="1586101" y="541384"/>
                </a:lnTo>
                <a:lnTo>
                  <a:pt x="1569529" y="498919"/>
                </a:lnTo>
                <a:lnTo>
                  <a:pt x="1550694" y="457644"/>
                </a:lnTo>
                <a:lnTo>
                  <a:pt x="1529673" y="417635"/>
                </a:lnTo>
                <a:lnTo>
                  <a:pt x="1506542" y="378969"/>
                </a:lnTo>
                <a:lnTo>
                  <a:pt x="1481379" y="341723"/>
                </a:lnTo>
                <a:lnTo>
                  <a:pt x="1454260" y="305972"/>
                </a:lnTo>
                <a:lnTo>
                  <a:pt x="1425261" y="271795"/>
                </a:lnTo>
                <a:lnTo>
                  <a:pt x="1394460" y="239267"/>
                </a:lnTo>
                <a:lnTo>
                  <a:pt x="1361932" y="208466"/>
                </a:lnTo>
                <a:lnTo>
                  <a:pt x="1327755" y="179467"/>
                </a:lnTo>
                <a:lnTo>
                  <a:pt x="1292004" y="152348"/>
                </a:lnTo>
                <a:lnTo>
                  <a:pt x="1254758" y="127185"/>
                </a:lnTo>
                <a:lnTo>
                  <a:pt x="1216092" y="104054"/>
                </a:lnTo>
                <a:lnTo>
                  <a:pt x="1176083" y="83033"/>
                </a:lnTo>
                <a:lnTo>
                  <a:pt x="1134808" y="64198"/>
                </a:lnTo>
                <a:lnTo>
                  <a:pt x="1092343" y="47626"/>
                </a:lnTo>
                <a:lnTo>
                  <a:pt x="1048765" y="33393"/>
                </a:lnTo>
                <a:lnTo>
                  <a:pt x="1004151" y="21575"/>
                </a:lnTo>
                <a:lnTo>
                  <a:pt x="958577" y="12251"/>
                </a:lnTo>
                <a:lnTo>
                  <a:pt x="912120" y="5496"/>
                </a:lnTo>
                <a:lnTo>
                  <a:pt x="864857" y="1386"/>
                </a:lnTo>
                <a:lnTo>
                  <a:pt x="816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959340" y="449580"/>
            <a:ext cx="1735836" cy="173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985247" y="475487"/>
            <a:ext cx="1633855" cy="1633855"/>
          </a:xfrm>
          <a:custGeom>
            <a:avLst/>
            <a:gdLst/>
            <a:ahLst/>
            <a:cxnLst/>
            <a:rect l="l" t="t" r="r" b="b"/>
            <a:pathLst>
              <a:path w="1633854" h="1633855">
                <a:moveTo>
                  <a:pt x="816863" y="0"/>
                </a:moveTo>
                <a:lnTo>
                  <a:pt x="768870" y="1386"/>
                </a:lnTo>
                <a:lnTo>
                  <a:pt x="721607" y="5496"/>
                </a:lnTo>
                <a:lnTo>
                  <a:pt x="675150" y="12251"/>
                </a:lnTo>
                <a:lnTo>
                  <a:pt x="629576" y="21575"/>
                </a:lnTo>
                <a:lnTo>
                  <a:pt x="584962" y="33393"/>
                </a:lnTo>
                <a:lnTo>
                  <a:pt x="541384" y="47626"/>
                </a:lnTo>
                <a:lnTo>
                  <a:pt x="498919" y="64198"/>
                </a:lnTo>
                <a:lnTo>
                  <a:pt x="457644" y="83033"/>
                </a:lnTo>
                <a:lnTo>
                  <a:pt x="417635" y="104054"/>
                </a:lnTo>
                <a:lnTo>
                  <a:pt x="378969" y="127185"/>
                </a:lnTo>
                <a:lnTo>
                  <a:pt x="341723" y="152348"/>
                </a:lnTo>
                <a:lnTo>
                  <a:pt x="305972" y="179467"/>
                </a:lnTo>
                <a:lnTo>
                  <a:pt x="271795" y="208466"/>
                </a:lnTo>
                <a:lnTo>
                  <a:pt x="239267" y="239267"/>
                </a:lnTo>
                <a:lnTo>
                  <a:pt x="208466" y="271795"/>
                </a:lnTo>
                <a:lnTo>
                  <a:pt x="179467" y="305972"/>
                </a:lnTo>
                <a:lnTo>
                  <a:pt x="152348" y="341723"/>
                </a:lnTo>
                <a:lnTo>
                  <a:pt x="127185" y="378969"/>
                </a:lnTo>
                <a:lnTo>
                  <a:pt x="104054" y="417635"/>
                </a:lnTo>
                <a:lnTo>
                  <a:pt x="83033" y="457644"/>
                </a:lnTo>
                <a:lnTo>
                  <a:pt x="64198" y="498919"/>
                </a:lnTo>
                <a:lnTo>
                  <a:pt x="47626" y="541384"/>
                </a:lnTo>
                <a:lnTo>
                  <a:pt x="33393" y="584962"/>
                </a:lnTo>
                <a:lnTo>
                  <a:pt x="21575" y="629576"/>
                </a:lnTo>
                <a:lnTo>
                  <a:pt x="12251" y="675150"/>
                </a:lnTo>
                <a:lnTo>
                  <a:pt x="5496" y="721607"/>
                </a:lnTo>
                <a:lnTo>
                  <a:pt x="1386" y="768870"/>
                </a:lnTo>
                <a:lnTo>
                  <a:pt x="0" y="816863"/>
                </a:lnTo>
                <a:lnTo>
                  <a:pt x="1386" y="864857"/>
                </a:lnTo>
                <a:lnTo>
                  <a:pt x="5496" y="912120"/>
                </a:lnTo>
                <a:lnTo>
                  <a:pt x="12251" y="958577"/>
                </a:lnTo>
                <a:lnTo>
                  <a:pt x="21575" y="1004151"/>
                </a:lnTo>
                <a:lnTo>
                  <a:pt x="33393" y="1048765"/>
                </a:lnTo>
                <a:lnTo>
                  <a:pt x="47626" y="1092343"/>
                </a:lnTo>
                <a:lnTo>
                  <a:pt x="64198" y="1134808"/>
                </a:lnTo>
                <a:lnTo>
                  <a:pt x="83033" y="1176083"/>
                </a:lnTo>
                <a:lnTo>
                  <a:pt x="104054" y="1216092"/>
                </a:lnTo>
                <a:lnTo>
                  <a:pt x="127185" y="1254758"/>
                </a:lnTo>
                <a:lnTo>
                  <a:pt x="152348" y="1292004"/>
                </a:lnTo>
                <a:lnTo>
                  <a:pt x="179467" y="1327755"/>
                </a:lnTo>
                <a:lnTo>
                  <a:pt x="208466" y="1361932"/>
                </a:lnTo>
                <a:lnTo>
                  <a:pt x="239267" y="1394460"/>
                </a:lnTo>
                <a:lnTo>
                  <a:pt x="271795" y="1425261"/>
                </a:lnTo>
                <a:lnTo>
                  <a:pt x="305972" y="1454260"/>
                </a:lnTo>
                <a:lnTo>
                  <a:pt x="341723" y="1481379"/>
                </a:lnTo>
                <a:lnTo>
                  <a:pt x="378969" y="1506542"/>
                </a:lnTo>
                <a:lnTo>
                  <a:pt x="417635" y="1529673"/>
                </a:lnTo>
                <a:lnTo>
                  <a:pt x="457644" y="1550694"/>
                </a:lnTo>
                <a:lnTo>
                  <a:pt x="498919" y="1569529"/>
                </a:lnTo>
                <a:lnTo>
                  <a:pt x="541384" y="1586101"/>
                </a:lnTo>
                <a:lnTo>
                  <a:pt x="584962" y="1600334"/>
                </a:lnTo>
                <a:lnTo>
                  <a:pt x="629576" y="1612152"/>
                </a:lnTo>
                <a:lnTo>
                  <a:pt x="675150" y="1621476"/>
                </a:lnTo>
                <a:lnTo>
                  <a:pt x="721607" y="1628231"/>
                </a:lnTo>
                <a:lnTo>
                  <a:pt x="768870" y="1632341"/>
                </a:lnTo>
                <a:lnTo>
                  <a:pt x="816863" y="1633727"/>
                </a:lnTo>
                <a:lnTo>
                  <a:pt x="864857" y="1632341"/>
                </a:lnTo>
                <a:lnTo>
                  <a:pt x="912120" y="1628231"/>
                </a:lnTo>
                <a:lnTo>
                  <a:pt x="958577" y="1621476"/>
                </a:lnTo>
                <a:lnTo>
                  <a:pt x="1004151" y="1612152"/>
                </a:lnTo>
                <a:lnTo>
                  <a:pt x="1048765" y="1600334"/>
                </a:lnTo>
                <a:lnTo>
                  <a:pt x="1092343" y="1586101"/>
                </a:lnTo>
                <a:lnTo>
                  <a:pt x="1134808" y="1569529"/>
                </a:lnTo>
                <a:lnTo>
                  <a:pt x="1176083" y="1550694"/>
                </a:lnTo>
                <a:lnTo>
                  <a:pt x="1216092" y="1529673"/>
                </a:lnTo>
                <a:lnTo>
                  <a:pt x="1254758" y="1506542"/>
                </a:lnTo>
                <a:lnTo>
                  <a:pt x="1292004" y="1481379"/>
                </a:lnTo>
                <a:lnTo>
                  <a:pt x="1327755" y="1454260"/>
                </a:lnTo>
                <a:lnTo>
                  <a:pt x="1361932" y="1425261"/>
                </a:lnTo>
                <a:lnTo>
                  <a:pt x="1394459" y="1394460"/>
                </a:lnTo>
                <a:lnTo>
                  <a:pt x="1425261" y="1361932"/>
                </a:lnTo>
                <a:lnTo>
                  <a:pt x="1454260" y="1327755"/>
                </a:lnTo>
                <a:lnTo>
                  <a:pt x="1481379" y="1292004"/>
                </a:lnTo>
                <a:lnTo>
                  <a:pt x="1506542" y="1254758"/>
                </a:lnTo>
                <a:lnTo>
                  <a:pt x="1529673" y="1216092"/>
                </a:lnTo>
                <a:lnTo>
                  <a:pt x="1550694" y="1176083"/>
                </a:lnTo>
                <a:lnTo>
                  <a:pt x="1569529" y="1134808"/>
                </a:lnTo>
                <a:lnTo>
                  <a:pt x="1586101" y="1092343"/>
                </a:lnTo>
                <a:lnTo>
                  <a:pt x="1600334" y="1048765"/>
                </a:lnTo>
                <a:lnTo>
                  <a:pt x="1612152" y="1004151"/>
                </a:lnTo>
                <a:lnTo>
                  <a:pt x="1621476" y="958577"/>
                </a:lnTo>
                <a:lnTo>
                  <a:pt x="1628231" y="912120"/>
                </a:lnTo>
                <a:lnTo>
                  <a:pt x="1632341" y="864857"/>
                </a:lnTo>
                <a:lnTo>
                  <a:pt x="1633727" y="816863"/>
                </a:lnTo>
                <a:lnTo>
                  <a:pt x="1632341" y="768870"/>
                </a:lnTo>
                <a:lnTo>
                  <a:pt x="1628231" y="721607"/>
                </a:lnTo>
                <a:lnTo>
                  <a:pt x="1621476" y="675150"/>
                </a:lnTo>
                <a:lnTo>
                  <a:pt x="1612152" y="629576"/>
                </a:lnTo>
                <a:lnTo>
                  <a:pt x="1600334" y="584962"/>
                </a:lnTo>
                <a:lnTo>
                  <a:pt x="1586101" y="541384"/>
                </a:lnTo>
                <a:lnTo>
                  <a:pt x="1569529" y="498919"/>
                </a:lnTo>
                <a:lnTo>
                  <a:pt x="1550694" y="457644"/>
                </a:lnTo>
                <a:lnTo>
                  <a:pt x="1529673" y="417635"/>
                </a:lnTo>
                <a:lnTo>
                  <a:pt x="1506542" y="378969"/>
                </a:lnTo>
                <a:lnTo>
                  <a:pt x="1481379" y="341723"/>
                </a:lnTo>
                <a:lnTo>
                  <a:pt x="1454260" y="305972"/>
                </a:lnTo>
                <a:lnTo>
                  <a:pt x="1425261" y="271795"/>
                </a:lnTo>
                <a:lnTo>
                  <a:pt x="1394460" y="239267"/>
                </a:lnTo>
                <a:lnTo>
                  <a:pt x="1361932" y="208466"/>
                </a:lnTo>
                <a:lnTo>
                  <a:pt x="1327755" y="179467"/>
                </a:lnTo>
                <a:lnTo>
                  <a:pt x="1292004" y="152348"/>
                </a:lnTo>
                <a:lnTo>
                  <a:pt x="1254758" y="127185"/>
                </a:lnTo>
                <a:lnTo>
                  <a:pt x="1216092" y="104054"/>
                </a:lnTo>
                <a:lnTo>
                  <a:pt x="1176083" y="83033"/>
                </a:lnTo>
                <a:lnTo>
                  <a:pt x="1134808" y="64198"/>
                </a:lnTo>
                <a:lnTo>
                  <a:pt x="1092343" y="47626"/>
                </a:lnTo>
                <a:lnTo>
                  <a:pt x="1048765" y="33393"/>
                </a:lnTo>
                <a:lnTo>
                  <a:pt x="1004151" y="21575"/>
                </a:lnTo>
                <a:lnTo>
                  <a:pt x="958577" y="12251"/>
                </a:lnTo>
                <a:lnTo>
                  <a:pt x="912120" y="5496"/>
                </a:lnTo>
                <a:lnTo>
                  <a:pt x="864857" y="1386"/>
                </a:lnTo>
                <a:lnTo>
                  <a:pt x="816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8368" y="4320527"/>
            <a:ext cx="1735836" cy="173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4276" y="4346447"/>
            <a:ext cx="1633855" cy="1633855"/>
          </a:xfrm>
          <a:custGeom>
            <a:avLst/>
            <a:gdLst/>
            <a:ahLst/>
            <a:cxnLst/>
            <a:rect l="l" t="t" r="r" b="b"/>
            <a:pathLst>
              <a:path w="1633855" h="1633854">
                <a:moveTo>
                  <a:pt x="816863" y="0"/>
                </a:moveTo>
                <a:lnTo>
                  <a:pt x="768866" y="1386"/>
                </a:lnTo>
                <a:lnTo>
                  <a:pt x="721600" y="5496"/>
                </a:lnTo>
                <a:lnTo>
                  <a:pt x="675140" y="12251"/>
                </a:lnTo>
                <a:lnTo>
                  <a:pt x="629564" y="21575"/>
                </a:lnTo>
                <a:lnTo>
                  <a:pt x="584948" y="33393"/>
                </a:lnTo>
                <a:lnTo>
                  <a:pt x="541369" y="47626"/>
                </a:lnTo>
                <a:lnTo>
                  <a:pt x="498903" y="64198"/>
                </a:lnTo>
                <a:lnTo>
                  <a:pt x="457627" y="83033"/>
                </a:lnTo>
                <a:lnTo>
                  <a:pt x="417618" y="104054"/>
                </a:lnTo>
                <a:lnTo>
                  <a:pt x="378952" y="127185"/>
                </a:lnTo>
                <a:lnTo>
                  <a:pt x="341706" y="152348"/>
                </a:lnTo>
                <a:lnTo>
                  <a:pt x="305956" y="179467"/>
                </a:lnTo>
                <a:lnTo>
                  <a:pt x="271780" y="208466"/>
                </a:lnTo>
                <a:lnTo>
                  <a:pt x="239253" y="239267"/>
                </a:lnTo>
                <a:lnTo>
                  <a:pt x="208453" y="271795"/>
                </a:lnTo>
                <a:lnTo>
                  <a:pt x="179455" y="305972"/>
                </a:lnTo>
                <a:lnTo>
                  <a:pt x="152337" y="341723"/>
                </a:lnTo>
                <a:lnTo>
                  <a:pt x="127175" y="378969"/>
                </a:lnTo>
                <a:lnTo>
                  <a:pt x="104046" y="417635"/>
                </a:lnTo>
                <a:lnTo>
                  <a:pt x="83026" y="457644"/>
                </a:lnTo>
                <a:lnTo>
                  <a:pt x="64193" y="498919"/>
                </a:lnTo>
                <a:lnTo>
                  <a:pt x="47621" y="541384"/>
                </a:lnTo>
                <a:lnTo>
                  <a:pt x="33390" y="584962"/>
                </a:lnTo>
                <a:lnTo>
                  <a:pt x="21573" y="629576"/>
                </a:lnTo>
                <a:lnTo>
                  <a:pt x="12250" y="675150"/>
                </a:lnTo>
                <a:lnTo>
                  <a:pt x="5495" y="721607"/>
                </a:lnTo>
                <a:lnTo>
                  <a:pt x="1386" y="768870"/>
                </a:lnTo>
                <a:lnTo>
                  <a:pt x="0" y="816863"/>
                </a:lnTo>
                <a:lnTo>
                  <a:pt x="1386" y="864861"/>
                </a:lnTo>
                <a:lnTo>
                  <a:pt x="5495" y="912127"/>
                </a:lnTo>
                <a:lnTo>
                  <a:pt x="12250" y="958587"/>
                </a:lnTo>
                <a:lnTo>
                  <a:pt x="21573" y="1004163"/>
                </a:lnTo>
                <a:lnTo>
                  <a:pt x="33390" y="1048779"/>
                </a:lnTo>
                <a:lnTo>
                  <a:pt x="47621" y="1092358"/>
                </a:lnTo>
                <a:lnTo>
                  <a:pt x="64193" y="1134824"/>
                </a:lnTo>
                <a:lnTo>
                  <a:pt x="83026" y="1176100"/>
                </a:lnTo>
                <a:lnTo>
                  <a:pt x="104046" y="1216109"/>
                </a:lnTo>
                <a:lnTo>
                  <a:pt x="127175" y="1254775"/>
                </a:lnTo>
                <a:lnTo>
                  <a:pt x="152337" y="1292021"/>
                </a:lnTo>
                <a:lnTo>
                  <a:pt x="179455" y="1327771"/>
                </a:lnTo>
                <a:lnTo>
                  <a:pt x="208453" y="1361947"/>
                </a:lnTo>
                <a:lnTo>
                  <a:pt x="239253" y="1394474"/>
                </a:lnTo>
                <a:lnTo>
                  <a:pt x="271780" y="1425274"/>
                </a:lnTo>
                <a:lnTo>
                  <a:pt x="305956" y="1454272"/>
                </a:lnTo>
                <a:lnTo>
                  <a:pt x="341706" y="1481390"/>
                </a:lnTo>
                <a:lnTo>
                  <a:pt x="378952" y="1506552"/>
                </a:lnTo>
                <a:lnTo>
                  <a:pt x="417618" y="1529681"/>
                </a:lnTo>
                <a:lnTo>
                  <a:pt x="457627" y="1550701"/>
                </a:lnTo>
                <a:lnTo>
                  <a:pt x="498903" y="1569534"/>
                </a:lnTo>
                <a:lnTo>
                  <a:pt x="541369" y="1586106"/>
                </a:lnTo>
                <a:lnTo>
                  <a:pt x="584948" y="1600337"/>
                </a:lnTo>
                <a:lnTo>
                  <a:pt x="629564" y="1612154"/>
                </a:lnTo>
                <a:lnTo>
                  <a:pt x="675140" y="1621477"/>
                </a:lnTo>
                <a:lnTo>
                  <a:pt x="721600" y="1628232"/>
                </a:lnTo>
                <a:lnTo>
                  <a:pt x="768866" y="1632341"/>
                </a:lnTo>
                <a:lnTo>
                  <a:pt x="816863" y="1633727"/>
                </a:lnTo>
                <a:lnTo>
                  <a:pt x="864857" y="1632341"/>
                </a:lnTo>
                <a:lnTo>
                  <a:pt x="912120" y="1628232"/>
                </a:lnTo>
                <a:lnTo>
                  <a:pt x="958577" y="1621477"/>
                </a:lnTo>
                <a:lnTo>
                  <a:pt x="1004151" y="1612154"/>
                </a:lnTo>
                <a:lnTo>
                  <a:pt x="1048765" y="1600337"/>
                </a:lnTo>
                <a:lnTo>
                  <a:pt x="1092343" y="1586106"/>
                </a:lnTo>
                <a:lnTo>
                  <a:pt x="1134808" y="1569534"/>
                </a:lnTo>
                <a:lnTo>
                  <a:pt x="1176083" y="1550701"/>
                </a:lnTo>
                <a:lnTo>
                  <a:pt x="1216092" y="1529681"/>
                </a:lnTo>
                <a:lnTo>
                  <a:pt x="1254758" y="1506552"/>
                </a:lnTo>
                <a:lnTo>
                  <a:pt x="1292004" y="1481390"/>
                </a:lnTo>
                <a:lnTo>
                  <a:pt x="1327755" y="1454272"/>
                </a:lnTo>
                <a:lnTo>
                  <a:pt x="1361932" y="1425274"/>
                </a:lnTo>
                <a:lnTo>
                  <a:pt x="1394459" y="1394474"/>
                </a:lnTo>
                <a:lnTo>
                  <a:pt x="1425261" y="1361947"/>
                </a:lnTo>
                <a:lnTo>
                  <a:pt x="1454260" y="1327771"/>
                </a:lnTo>
                <a:lnTo>
                  <a:pt x="1481379" y="1292021"/>
                </a:lnTo>
                <a:lnTo>
                  <a:pt x="1506542" y="1254775"/>
                </a:lnTo>
                <a:lnTo>
                  <a:pt x="1529673" y="1216109"/>
                </a:lnTo>
                <a:lnTo>
                  <a:pt x="1550694" y="1176100"/>
                </a:lnTo>
                <a:lnTo>
                  <a:pt x="1569529" y="1134824"/>
                </a:lnTo>
                <a:lnTo>
                  <a:pt x="1586101" y="1092358"/>
                </a:lnTo>
                <a:lnTo>
                  <a:pt x="1600334" y="1048779"/>
                </a:lnTo>
                <a:lnTo>
                  <a:pt x="1612152" y="1004163"/>
                </a:lnTo>
                <a:lnTo>
                  <a:pt x="1621476" y="958587"/>
                </a:lnTo>
                <a:lnTo>
                  <a:pt x="1628231" y="912127"/>
                </a:lnTo>
                <a:lnTo>
                  <a:pt x="1632341" y="864861"/>
                </a:lnTo>
                <a:lnTo>
                  <a:pt x="1633727" y="816863"/>
                </a:lnTo>
                <a:lnTo>
                  <a:pt x="1632341" y="768870"/>
                </a:lnTo>
                <a:lnTo>
                  <a:pt x="1628231" y="721607"/>
                </a:lnTo>
                <a:lnTo>
                  <a:pt x="1621476" y="675150"/>
                </a:lnTo>
                <a:lnTo>
                  <a:pt x="1612152" y="629576"/>
                </a:lnTo>
                <a:lnTo>
                  <a:pt x="1600334" y="584962"/>
                </a:lnTo>
                <a:lnTo>
                  <a:pt x="1586101" y="541384"/>
                </a:lnTo>
                <a:lnTo>
                  <a:pt x="1569529" y="498919"/>
                </a:lnTo>
                <a:lnTo>
                  <a:pt x="1550694" y="457644"/>
                </a:lnTo>
                <a:lnTo>
                  <a:pt x="1529673" y="417635"/>
                </a:lnTo>
                <a:lnTo>
                  <a:pt x="1506542" y="378969"/>
                </a:lnTo>
                <a:lnTo>
                  <a:pt x="1481379" y="341723"/>
                </a:lnTo>
                <a:lnTo>
                  <a:pt x="1454260" y="305972"/>
                </a:lnTo>
                <a:lnTo>
                  <a:pt x="1425261" y="271795"/>
                </a:lnTo>
                <a:lnTo>
                  <a:pt x="1394460" y="239267"/>
                </a:lnTo>
                <a:lnTo>
                  <a:pt x="1361932" y="208466"/>
                </a:lnTo>
                <a:lnTo>
                  <a:pt x="1327755" y="179467"/>
                </a:lnTo>
                <a:lnTo>
                  <a:pt x="1292004" y="152348"/>
                </a:lnTo>
                <a:lnTo>
                  <a:pt x="1254758" y="127185"/>
                </a:lnTo>
                <a:lnTo>
                  <a:pt x="1216092" y="104054"/>
                </a:lnTo>
                <a:lnTo>
                  <a:pt x="1176083" y="83033"/>
                </a:lnTo>
                <a:lnTo>
                  <a:pt x="1134808" y="64198"/>
                </a:lnTo>
                <a:lnTo>
                  <a:pt x="1092343" y="47626"/>
                </a:lnTo>
                <a:lnTo>
                  <a:pt x="1048765" y="33393"/>
                </a:lnTo>
                <a:lnTo>
                  <a:pt x="1004151" y="21575"/>
                </a:lnTo>
                <a:lnTo>
                  <a:pt x="958577" y="12251"/>
                </a:lnTo>
                <a:lnTo>
                  <a:pt x="912120" y="5496"/>
                </a:lnTo>
                <a:lnTo>
                  <a:pt x="864857" y="1386"/>
                </a:lnTo>
                <a:lnTo>
                  <a:pt x="816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959340" y="4320527"/>
            <a:ext cx="1735836" cy="173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985247" y="4346447"/>
            <a:ext cx="1633855" cy="1633855"/>
          </a:xfrm>
          <a:custGeom>
            <a:avLst/>
            <a:gdLst/>
            <a:ahLst/>
            <a:cxnLst/>
            <a:rect l="l" t="t" r="r" b="b"/>
            <a:pathLst>
              <a:path w="1633854" h="1633854">
                <a:moveTo>
                  <a:pt x="816863" y="0"/>
                </a:moveTo>
                <a:lnTo>
                  <a:pt x="768870" y="1386"/>
                </a:lnTo>
                <a:lnTo>
                  <a:pt x="721607" y="5496"/>
                </a:lnTo>
                <a:lnTo>
                  <a:pt x="675150" y="12251"/>
                </a:lnTo>
                <a:lnTo>
                  <a:pt x="629576" y="21575"/>
                </a:lnTo>
                <a:lnTo>
                  <a:pt x="584962" y="33393"/>
                </a:lnTo>
                <a:lnTo>
                  <a:pt x="541384" y="47626"/>
                </a:lnTo>
                <a:lnTo>
                  <a:pt x="498919" y="64198"/>
                </a:lnTo>
                <a:lnTo>
                  <a:pt x="457644" y="83033"/>
                </a:lnTo>
                <a:lnTo>
                  <a:pt x="417635" y="104054"/>
                </a:lnTo>
                <a:lnTo>
                  <a:pt x="378969" y="127185"/>
                </a:lnTo>
                <a:lnTo>
                  <a:pt x="341723" y="152348"/>
                </a:lnTo>
                <a:lnTo>
                  <a:pt x="305972" y="179467"/>
                </a:lnTo>
                <a:lnTo>
                  <a:pt x="271795" y="208466"/>
                </a:lnTo>
                <a:lnTo>
                  <a:pt x="239267" y="239267"/>
                </a:lnTo>
                <a:lnTo>
                  <a:pt x="208466" y="271795"/>
                </a:lnTo>
                <a:lnTo>
                  <a:pt x="179467" y="305972"/>
                </a:lnTo>
                <a:lnTo>
                  <a:pt x="152348" y="341723"/>
                </a:lnTo>
                <a:lnTo>
                  <a:pt x="127185" y="378969"/>
                </a:lnTo>
                <a:lnTo>
                  <a:pt x="104054" y="417635"/>
                </a:lnTo>
                <a:lnTo>
                  <a:pt x="83033" y="457644"/>
                </a:lnTo>
                <a:lnTo>
                  <a:pt x="64198" y="498919"/>
                </a:lnTo>
                <a:lnTo>
                  <a:pt x="47626" y="541384"/>
                </a:lnTo>
                <a:lnTo>
                  <a:pt x="33393" y="584962"/>
                </a:lnTo>
                <a:lnTo>
                  <a:pt x="21575" y="629576"/>
                </a:lnTo>
                <a:lnTo>
                  <a:pt x="12251" y="675150"/>
                </a:lnTo>
                <a:lnTo>
                  <a:pt x="5496" y="721607"/>
                </a:lnTo>
                <a:lnTo>
                  <a:pt x="1386" y="768870"/>
                </a:lnTo>
                <a:lnTo>
                  <a:pt x="0" y="816863"/>
                </a:lnTo>
                <a:lnTo>
                  <a:pt x="1386" y="864861"/>
                </a:lnTo>
                <a:lnTo>
                  <a:pt x="5496" y="912127"/>
                </a:lnTo>
                <a:lnTo>
                  <a:pt x="12251" y="958587"/>
                </a:lnTo>
                <a:lnTo>
                  <a:pt x="21575" y="1004163"/>
                </a:lnTo>
                <a:lnTo>
                  <a:pt x="33393" y="1048779"/>
                </a:lnTo>
                <a:lnTo>
                  <a:pt x="47626" y="1092358"/>
                </a:lnTo>
                <a:lnTo>
                  <a:pt x="64198" y="1134824"/>
                </a:lnTo>
                <a:lnTo>
                  <a:pt x="83033" y="1176100"/>
                </a:lnTo>
                <a:lnTo>
                  <a:pt x="104054" y="1216109"/>
                </a:lnTo>
                <a:lnTo>
                  <a:pt x="127185" y="1254775"/>
                </a:lnTo>
                <a:lnTo>
                  <a:pt x="152348" y="1292021"/>
                </a:lnTo>
                <a:lnTo>
                  <a:pt x="179467" y="1327771"/>
                </a:lnTo>
                <a:lnTo>
                  <a:pt x="208466" y="1361947"/>
                </a:lnTo>
                <a:lnTo>
                  <a:pt x="239267" y="1394474"/>
                </a:lnTo>
                <a:lnTo>
                  <a:pt x="271795" y="1425274"/>
                </a:lnTo>
                <a:lnTo>
                  <a:pt x="305972" y="1454272"/>
                </a:lnTo>
                <a:lnTo>
                  <a:pt x="341723" y="1481390"/>
                </a:lnTo>
                <a:lnTo>
                  <a:pt x="378969" y="1506552"/>
                </a:lnTo>
                <a:lnTo>
                  <a:pt x="417635" y="1529681"/>
                </a:lnTo>
                <a:lnTo>
                  <a:pt x="457644" y="1550701"/>
                </a:lnTo>
                <a:lnTo>
                  <a:pt x="498919" y="1569534"/>
                </a:lnTo>
                <a:lnTo>
                  <a:pt x="541384" y="1586106"/>
                </a:lnTo>
                <a:lnTo>
                  <a:pt x="584962" y="1600337"/>
                </a:lnTo>
                <a:lnTo>
                  <a:pt x="629576" y="1612154"/>
                </a:lnTo>
                <a:lnTo>
                  <a:pt x="675150" y="1621477"/>
                </a:lnTo>
                <a:lnTo>
                  <a:pt x="721607" y="1628232"/>
                </a:lnTo>
                <a:lnTo>
                  <a:pt x="768870" y="1632341"/>
                </a:lnTo>
                <a:lnTo>
                  <a:pt x="816863" y="1633727"/>
                </a:lnTo>
                <a:lnTo>
                  <a:pt x="864857" y="1632341"/>
                </a:lnTo>
                <a:lnTo>
                  <a:pt x="912120" y="1628232"/>
                </a:lnTo>
                <a:lnTo>
                  <a:pt x="958577" y="1621477"/>
                </a:lnTo>
                <a:lnTo>
                  <a:pt x="1004151" y="1612154"/>
                </a:lnTo>
                <a:lnTo>
                  <a:pt x="1048765" y="1600337"/>
                </a:lnTo>
                <a:lnTo>
                  <a:pt x="1092343" y="1586106"/>
                </a:lnTo>
                <a:lnTo>
                  <a:pt x="1134808" y="1569534"/>
                </a:lnTo>
                <a:lnTo>
                  <a:pt x="1176083" y="1550701"/>
                </a:lnTo>
                <a:lnTo>
                  <a:pt x="1216092" y="1529681"/>
                </a:lnTo>
                <a:lnTo>
                  <a:pt x="1254758" y="1506552"/>
                </a:lnTo>
                <a:lnTo>
                  <a:pt x="1292004" y="1481390"/>
                </a:lnTo>
                <a:lnTo>
                  <a:pt x="1327755" y="1454272"/>
                </a:lnTo>
                <a:lnTo>
                  <a:pt x="1361932" y="1425274"/>
                </a:lnTo>
                <a:lnTo>
                  <a:pt x="1394459" y="1394474"/>
                </a:lnTo>
                <a:lnTo>
                  <a:pt x="1425261" y="1361947"/>
                </a:lnTo>
                <a:lnTo>
                  <a:pt x="1454260" y="1327771"/>
                </a:lnTo>
                <a:lnTo>
                  <a:pt x="1481379" y="1292021"/>
                </a:lnTo>
                <a:lnTo>
                  <a:pt x="1506542" y="1254775"/>
                </a:lnTo>
                <a:lnTo>
                  <a:pt x="1529673" y="1216109"/>
                </a:lnTo>
                <a:lnTo>
                  <a:pt x="1550694" y="1176100"/>
                </a:lnTo>
                <a:lnTo>
                  <a:pt x="1569529" y="1134824"/>
                </a:lnTo>
                <a:lnTo>
                  <a:pt x="1586101" y="1092358"/>
                </a:lnTo>
                <a:lnTo>
                  <a:pt x="1600334" y="1048779"/>
                </a:lnTo>
                <a:lnTo>
                  <a:pt x="1612152" y="1004163"/>
                </a:lnTo>
                <a:lnTo>
                  <a:pt x="1621476" y="958587"/>
                </a:lnTo>
                <a:lnTo>
                  <a:pt x="1628231" y="912127"/>
                </a:lnTo>
                <a:lnTo>
                  <a:pt x="1632341" y="864861"/>
                </a:lnTo>
                <a:lnTo>
                  <a:pt x="1633727" y="816863"/>
                </a:lnTo>
                <a:lnTo>
                  <a:pt x="1632341" y="768870"/>
                </a:lnTo>
                <a:lnTo>
                  <a:pt x="1628231" y="721607"/>
                </a:lnTo>
                <a:lnTo>
                  <a:pt x="1621476" y="675150"/>
                </a:lnTo>
                <a:lnTo>
                  <a:pt x="1612152" y="629576"/>
                </a:lnTo>
                <a:lnTo>
                  <a:pt x="1600334" y="584962"/>
                </a:lnTo>
                <a:lnTo>
                  <a:pt x="1586101" y="541384"/>
                </a:lnTo>
                <a:lnTo>
                  <a:pt x="1569529" y="498919"/>
                </a:lnTo>
                <a:lnTo>
                  <a:pt x="1550694" y="457644"/>
                </a:lnTo>
                <a:lnTo>
                  <a:pt x="1529673" y="417635"/>
                </a:lnTo>
                <a:lnTo>
                  <a:pt x="1506542" y="378969"/>
                </a:lnTo>
                <a:lnTo>
                  <a:pt x="1481379" y="341723"/>
                </a:lnTo>
                <a:lnTo>
                  <a:pt x="1454260" y="305972"/>
                </a:lnTo>
                <a:lnTo>
                  <a:pt x="1425261" y="271795"/>
                </a:lnTo>
                <a:lnTo>
                  <a:pt x="1394460" y="239267"/>
                </a:lnTo>
                <a:lnTo>
                  <a:pt x="1361932" y="208466"/>
                </a:lnTo>
                <a:lnTo>
                  <a:pt x="1327755" y="179467"/>
                </a:lnTo>
                <a:lnTo>
                  <a:pt x="1292004" y="152348"/>
                </a:lnTo>
                <a:lnTo>
                  <a:pt x="1254758" y="127185"/>
                </a:lnTo>
                <a:lnTo>
                  <a:pt x="1216092" y="104054"/>
                </a:lnTo>
                <a:lnTo>
                  <a:pt x="1176083" y="83033"/>
                </a:lnTo>
                <a:lnTo>
                  <a:pt x="1134808" y="64198"/>
                </a:lnTo>
                <a:lnTo>
                  <a:pt x="1092343" y="47626"/>
                </a:lnTo>
                <a:lnTo>
                  <a:pt x="1048765" y="33393"/>
                </a:lnTo>
                <a:lnTo>
                  <a:pt x="1004151" y="21575"/>
                </a:lnTo>
                <a:lnTo>
                  <a:pt x="958577" y="12251"/>
                </a:lnTo>
                <a:lnTo>
                  <a:pt x="912120" y="5496"/>
                </a:lnTo>
                <a:lnTo>
                  <a:pt x="864857" y="1386"/>
                </a:lnTo>
                <a:lnTo>
                  <a:pt x="816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27604" y="2369820"/>
            <a:ext cx="1735836" cy="1735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53511" y="2395727"/>
            <a:ext cx="1633855" cy="1633855"/>
          </a:xfrm>
          <a:custGeom>
            <a:avLst/>
            <a:gdLst/>
            <a:ahLst/>
            <a:cxnLst/>
            <a:rect l="l" t="t" r="r" b="b"/>
            <a:pathLst>
              <a:path w="1633854" h="1633854">
                <a:moveTo>
                  <a:pt x="816863" y="0"/>
                </a:moveTo>
                <a:lnTo>
                  <a:pt x="768870" y="1386"/>
                </a:lnTo>
                <a:lnTo>
                  <a:pt x="721607" y="5496"/>
                </a:lnTo>
                <a:lnTo>
                  <a:pt x="675150" y="12251"/>
                </a:lnTo>
                <a:lnTo>
                  <a:pt x="629576" y="21575"/>
                </a:lnTo>
                <a:lnTo>
                  <a:pt x="584962" y="33393"/>
                </a:lnTo>
                <a:lnTo>
                  <a:pt x="541384" y="47626"/>
                </a:lnTo>
                <a:lnTo>
                  <a:pt x="498919" y="64198"/>
                </a:lnTo>
                <a:lnTo>
                  <a:pt x="457644" y="83033"/>
                </a:lnTo>
                <a:lnTo>
                  <a:pt x="417635" y="104054"/>
                </a:lnTo>
                <a:lnTo>
                  <a:pt x="378969" y="127185"/>
                </a:lnTo>
                <a:lnTo>
                  <a:pt x="341723" y="152348"/>
                </a:lnTo>
                <a:lnTo>
                  <a:pt x="305972" y="179467"/>
                </a:lnTo>
                <a:lnTo>
                  <a:pt x="271795" y="208466"/>
                </a:lnTo>
                <a:lnTo>
                  <a:pt x="239267" y="239267"/>
                </a:lnTo>
                <a:lnTo>
                  <a:pt x="208466" y="271795"/>
                </a:lnTo>
                <a:lnTo>
                  <a:pt x="179467" y="305972"/>
                </a:lnTo>
                <a:lnTo>
                  <a:pt x="152348" y="341723"/>
                </a:lnTo>
                <a:lnTo>
                  <a:pt x="127185" y="378969"/>
                </a:lnTo>
                <a:lnTo>
                  <a:pt x="104054" y="417635"/>
                </a:lnTo>
                <a:lnTo>
                  <a:pt x="83033" y="457644"/>
                </a:lnTo>
                <a:lnTo>
                  <a:pt x="64198" y="498919"/>
                </a:lnTo>
                <a:lnTo>
                  <a:pt x="47626" y="541384"/>
                </a:lnTo>
                <a:lnTo>
                  <a:pt x="33393" y="584962"/>
                </a:lnTo>
                <a:lnTo>
                  <a:pt x="21575" y="629576"/>
                </a:lnTo>
                <a:lnTo>
                  <a:pt x="12251" y="675150"/>
                </a:lnTo>
                <a:lnTo>
                  <a:pt x="5496" y="721607"/>
                </a:lnTo>
                <a:lnTo>
                  <a:pt x="1386" y="768870"/>
                </a:lnTo>
                <a:lnTo>
                  <a:pt x="0" y="816863"/>
                </a:lnTo>
                <a:lnTo>
                  <a:pt x="1386" y="864857"/>
                </a:lnTo>
                <a:lnTo>
                  <a:pt x="5496" y="912120"/>
                </a:lnTo>
                <a:lnTo>
                  <a:pt x="12251" y="958577"/>
                </a:lnTo>
                <a:lnTo>
                  <a:pt x="21575" y="1004151"/>
                </a:lnTo>
                <a:lnTo>
                  <a:pt x="33393" y="1048765"/>
                </a:lnTo>
                <a:lnTo>
                  <a:pt x="47626" y="1092343"/>
                </a:lnTo>
                <a:lnTo>
                  <a:pt x="64198" y="1134808"/>
                </a:lnTo>
                <a:lnTo>
                  <a:pt x="83033" y="1176083"/>
                </a:lnTo>
                <a:lnTo>
                  <a:pt x="104054" y="1216092"/>
                </a:lnTo>
                <a:lnTo>
                  <a:pt x="127185" y="1254758"/>
                </a:lnTo>
                <a:lnTo>
                  <a:pt x="152348" y="1292004"/>
                </a:lnTo>
                <a:lnTo>
                  <a:pt x="179467" y="1327755"/>
                </a:lnTo>
                <a:lnTo>
                  <a:pt x="208466" y="1361932"/>
                </a:lnTo>
                <a:lnTo>
                  <a:pt x="239267" y="1394460"/>
                </a:lnTo>
                <a:lnTo>
                  <a:pt x="271795" y="1425261"/>
                </a:lnTo>
                <a:lnTo>
                  <a:pt x="305972" y="1454260"/>
                </a:lnTo>
                <a:lnTo>
                  <a:pt x="341723" y="1481379"/>
                </a:lnTo>
                <a:lnTo>
                  <a:pt x="378969" y="1506542"/>
                </a:lnTo>
                <a:lnTo>
                  <a:pt x="417635" y="1529673"/>
                </a:lnTo>
                <a:lnTo>
                  <a:pt x="457644" y="1550694"/>
                </a:lnTo>
                <a:lnTo>
                  <a:pt x="498919" y="1569529"/>
                </a:lnTo>
                <a:lnTo>
                  <a:pt x="541384" y="1586101"/>
                </a:lnTo>
                <a:lnTo>
                  <a:pt x="584962" y="1600334"/>
                </a:lnTo>
                <a:lnTo>
                  <a:pt x="629576" y="1612152"/>
                </a:lnTo>
                <a:lnTo>
                  <a:pt x="675150" y="1621476"/>
                </a:lnTo>
                <a:lnTo>
                  <a:pt x="721607" y="1628231"/>
                </a:lnTo>
                <a:lnTo>
                  <a:pt x="768870" y="1632341"/>
                </a:lnTo>
                <a:lnTo>
                  <a:pt x="816863" y="1633727"/>
                </a:lnTo>
                <a:lnTo>
                  <a:pt x="864857" y="1632341"/>
                </a:lnTo>
                <a:lnTo>
                  <a:pt x="912120" y="1628231"/>
                </a:lnTo>
                <a:lnTo>
                  <a:pt x="958577" y="1621476"/>
                </a:lnTo>
                <a:lnTo>
                  <a:pt x="1004151" y="1612152"/>
                </a:lnTo>
                <a:lnTo>
                  <a:pt x="1048765" y="1600334"/>
                </a:lnTo>
                <a:lnTo>
                  <a:pt x="1092343" y="1586101"/>
                </a:lnTo>
                <a:lnTo>
                  <a:pt x="1134808" y="1569529"/>
                </a:lnTo>
                <a:lnTo>
                  <a:pt x="1176083" y="1550694"/>
                </a:lnTo>
                <a:lnTo>
                  <a:pt x="1216092" y="1529673"/>
                </a:lnTo>
                <a:lnTo>
                  <a:pt x="1254758" y="1506542"/>
                </a:lnTo>
                <a:lnTo>
                  <a:pt x="1292004" y="1481379"/>
                </a:lnTo>
                <a:lnTo>
                  <a:pt x="1327755" y="1454260"/>
                </a:lnTo>
                <a:lnTo>
                  <a:pt x="1361932" y="1425261"/>
                </a:lnTo>
                <a:lnTo>
                  <a:pt x="1394459" y="1394460"/>
                </a:lnTo>
                <a:lnTo>
                  <a:pt x="1425261" y="1361932"/>
                </a:lnTo>
                <a:lnTo>
                  <a:pt x="1454260" y="1327755"/>
                </a:lnTo>
                <a:lnTo>
                  <a:pt x="1481379" y="1292004"/>
                </a:lnTo>
                <a:lnTo>
                  <a:pt x="1506542" y="1254758"/>
                </a:lnTo>
                <a:lnTo>
                  <a:pt x="1529673" y="1216092"/>
                </a:lnTo>
                <a:lnTo>
                  <a:pt x="1550694" y="1176083"/>
                </a:lnTo>
                <a:lnTo>
                  <a:pt x="1569529" y="1134808"/>
                </a:lnTo>
                <a:lnTo>
                  <a:pt x="1586101" y="1092343"/>
                </a:lnTo>
                <a:lnTo>
                  <a:pt x="1600334" y="1048765"/>
                </a:lnTo>
                <a:lnTo>
                  <a:pt x="1612152" y="1004151"/>
                </a:lnTo>
                <a:lnTo>
                  <a:pt x="1621476" y="958577"/>
                </a:lnTo>
                <a:lnTo>
                  <a:pt x="1628231" y="912120"/>
                </a:lnTo>
                <a:lnTo>
                  <a:pt x="1632341" y="864857"/>
                </a:lnTo>
                <a:lnTo>
                  <a:pt x="1633727" y="816863"/>
                </a:lnTo>
                <a:lnTo>
                  <a:pt x="1632341" y="768870"/>
                </a:lnTo>
                <a:lnTo>
                  <a:pt x="1628231" y="721607"/>
                </a:lnTo>
                <a:lnTo>
                  <a:pt x="1621476" y="675150"/>
                </a:lnTo>
                <a:lnTo>
                  <a:pt x="1612152" y="629576"/>
                </a:lnTo>
                <a:lnTo>
                  <a:pt x="1600334" y="584962"/>
                </a:lnTo>
                <a:lnTo>
                  <a:pt x="1586101" y="541384"/>
                </a:lnTo>
                <a:lnTo>
                  <a:pt x="1569529" y="498919"/>
                </a:lnTo>
                <a:lnTo>
                  <a:pt x="1550694" y="457644"/>
                </a:lnTo>
                <a:lnTo>
                  <a:pt x="1529673" y="417635"/>
                </a:lnTo>
                <a:lnTo>
                  <a:pt x="1506542" y="378969"/>
                </a:lnTo>
                <a:lnTo>
                  <a:pt x="1481379" y="341723"/>
                </a:lnTo>
                <a:lnTo>
                  <a:pt x="1454260" y="305972"/>
                </a:lnTo>
                <a:lnTo>
                  <a:pt x="1425261" y="271795"/>
                </a:lnTo>
                <a:lnTo>
                  <a:pt x="1394460" y="239267"/>
                </a:lnTo>
                <a:lnTo>
                  <a:pt x="1361932" y="208466"/>
                </a:lnTo>
                <a:lnTo>
                  <a:pt x="1327755" y="179467"/>
                </a:lnTo>
                <a:lnTo>
                  <a:pt x="1292004" y="152348"/>
                </a:lnTo>
                <a:lnTo>
                  <a:pt x="1254758" y="127185"/>
                </a:lnTo>
                <a:lnTo>
                  <a:pt x="1216092" y="104054"/>
                </a:lnTo>
                <a:lnTo>
                  <a:pt x="1176083" y="83033"/>
                </a:lnTo>
                <a:lnTo>
                  <a:pt x="1134808" y="64198"/>
                </a:lnTo>
                <a:lnTo>
                  <a:pt x="1092343" y="47626"/>
                </a:lnTo>
                <a:lnTo>
                  <a:pt x="1048765" y="33393"/>
                </a:lnTo>
                <a:lnTo>
                  <a:pt x="1004151" y="21575"/>
                </a:lnTo>
                <a:lnTo>
                  <a:pt x="958577" y="12251"/>
                </a:lnTo>
                <a:lnTo>
                  <a:pt x="912120" y="5496"/>
                </a:lnTo>
                <a:lnTo>
                  <a:pt x="864857" y="1386"/>
                </a:lnTo>
                <a:lnTo>
                  <a:pt x="816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66659" y="2369820"/>
            <a:ext cx="1735836" cy="1735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92568" y="2395727"/>
            <a:ext cx="1633855" cy="1633855"/>
          </a:xfrm>
          <a:custGeom>
            <a:avLst/>
            <a:gdLst/>
            <a:ahLst/>
            <a:cxnLst/>
            <a:rect l="l" t="t" r="r" b="b"/>
            <a:pathLst>
              <a:path w="1633854" h="1633854">
                <a:moveTo>
                  <a:pt x="816863" y="0"/>
                </a:moveTo>
                <a:lnTo>
                  <a:pt x="768870" y="1386"/>
                </a:lnTo>
                <a:lnTo>
                  <a:pt x="721607" y="5496"/>
                </a:lnTo>
                <a:lnTo>
                  <a:pt x="675150" y="12251"/>
                </a:lnTo>
                <a:lnTo>
                  <a:pt x="629576" y="21575"/>
                </a:lnTo>
                <a:lnTo>
                  <a:pt x="584962" y="33393"/>
                </a:lnTo>
                <a:lnTo>
                  <a:pt x="541384" y="47626"/>
                </a:lnTo>
                <a:lnTo>
                  <a:pt x="498919" y="64198"/>
                </a:lnTo>
                <a:lnTo>
                  <a:pt x="457644" y="83033"/>
                </a:lnTo>
                <a:lnTo>
                  <a:pt x="417635" y="104054"/>
                </a:lnTo>
                <a:lnTo>
                  <a:pt x="378969" y="127185"/>
                </a:lnTo>
                <a:lnTo>
                  <a:pt x="341723" y="152348"/>
                </a:lnTo>
                <a:lnTo>
                  <a:pt x="305972" y="179467"/>
                </a:lnTo>
                <a:lnTo>
                  <a:pt x="271795" y="208466"/>
                </a:lnTo>
                <a:lnTo>
                  <a:pt x="239267" y="239267"/>
                </a:lnTo>
                <a:lnTo>
                  <a:pt x="208466" y="271795"/>
                </a:lnTo>
                <a:lnTo>
                  <a:pt x="179467" y="305972"/>
                </a:lnTo>
                <a:lnTo>
                  <a:pt x="152348" y="341723"/>
                </a:lnTo>
                <a:lnTo>
                  <a:pt x="127185" y="378969"/>
                </a:lnTo>
                <a:lnTo>
                  <a:pt x="104054" y="417635"/>
                </a:lnTo>
                <a:lnTo>
                  <a:pt x="83033" y="457644"/>
                </a:lnTo>
                <a:lnTo>
                  <a:pt x="64198" y="498919"/>
                </a:lnTo>
                <a:lnTo>
                  <a:pt x="47626" y="541384"/>
                </a:lnTo>
                <a:lnTo>
                  <a:pt x="33393" y="584962"/>
                </a:lnTo>
                <a:lnTo>
                  <a:pt x="21575" y="629576"/>
                </a:lnTo>
                <a:lnTo>
                  <a:pt x="12251" y="675150"/>
                </a:lnTo>
                <a:lnTo>
                  <a:pt x="5496" y="721607"/>
                </a:lnTo>
                <a:lnTo>
                  <a:pt x="1386" y="768870"/>
                </a:lnTo>
                <a:lnTo>
                  <a:pt x="0" y="816863"/>
                </a:lnTo>
                <a:lnTo>
                  <a:pt x="1386" y="864857"/>
                </a:lnTo>
                <a:lnTo>
                  <a:pt x="5496" y="912120"/>
                </a:lnTo>
                <a:lnTo>
                  <a:pt x="12251" y="958577"/>
                </a:lnTo>
                <a:lnTo>
                  <a:pt x="21575" y="1004151"/>
                </a:lnTo>
                <a:lnTo>
                  <a:pt x="33393" y="1048765"/>
                </a:lnTo>
                <a:lnTo>
                  <a:pt x="47626" y="1092343"/>
                </a:lnTo>
                <a:lnTo>
                  <a:pt x="64198" y="1134808"/>
                </a:lnTo>
                <a:lnTo>
                  <a:pt x="83033" y="1176083"/>
                </a:lnTo>
                <a:lnTo>
                  <a:pt x="104054" y="1216092"/>
                </a:lnTo>
                <a:lnTo>
                  <a:pt x="127185" y="1254758"/>
                </a:lnTo>
                <a:lnTo>
                  <a:pt x="152348" y="1292004"/>
                </a:lnTo>
                <a:lnTo>
                  <a:pt x="179467" y="1327755"/>
                </a:lnTo>
                <a:lnTo>
                  <a:pt x="208466" y="1361932"/>
                </a:lnTo>
                <a:lnTo>
                  <a:pt x="239267" y="1394460"/>
                </a:lnTo>
                <a:lnTo>
                  <a:pt x="271795" y="1425261"/>
                </a:lnTo>
                <a:lnTo>
                  <a:pt x="305972" y="1454260"/>
                </a:lnTo>
                <a:lnTo>
                  <a:pt x="341723" y="1481379"/>
                </a:lnTo>
                <a:lnTo>
                  <a:pt x="378969" y="1506542"/>
                </a:lnTo>
                <a:lnTo>
                  <a:pt x="417635" y="1529673"/>
                </a:lnTo>
                <a:lnTo>
                  <a:pt x="457644" y="1550694"/>
                </a:lnTo>
                <a:lnTo>
                  <a:pt x="498919" y="1569529"/>
                </a:lnTo>
                <a:lnTo>
                  <a:pt x="541384" y="1586101"/>
                </a:lnTo>
                <a:lnTo>
                  <a:pt x="584962" y="1600334"/>
                </a:lnTo>
                <a:lnTo>
                  <a:pt x="629576" y="1612152"/>
                </a:lnTo>
                <a:lnTo>
                  <a:pt x="675150" y="1621476"/>
                </a:lnTo>
                <a:lnTo>
                  <a:pt x="721607" y="1628231"/>
                </a:lnTo>
                <a:lnTo>
                  <a:pt x="768870" y="1632341"/>
                </a:lnTo>
                <a:lnTo>
                  <a:pt x="816863" y="1633727"/>
                </a:lnTo>
                <a:lnTo>
                  <a:pt x="864857" y="1632341"/>
                </a:lnTo>
                <a:lnTo>
                  <a:pt x="912120" y="1628231"/>
                </a:lnTo>
                <a:lnTo>
                  <a:pt x="958577" y="1621476"/>
                </a:lnTo>
                <a:lnTo>
                  <a:pt x="1004151" y="1612152"/>
                </a:lnTo>
                <a:lnTo>
                  <a:pt x="1048765" y="1600334"/>
                </a:lnTo>
                <a:lnTo>
                  <a:pt x="1092343" y="1586101"/>
                </a:lnTo>
                <a:lnTo>
                  <a:pt x="1134808" y="1569529"/>
                </a:lnTo>
                <a:lnTo>
                  <a:pt x="1176083" y="1550694"/>
                </a:lnTo>
                <a:lnTo>
                  <a:pt x="1216092" y="1529673"/>
                </a:lnTo>
                <a:lnTo>
                  <a:pt x="1254758" y="1506542"/>
                </a:lnTo>
                <a:lnTo>
                  <a:pt x="1292004" y="1481379"/>
                </a:lnTo>
                <a:lnTo>
                  <a:pt x="1327755" y="1454260"/>
                </a:lnTo>
                <a:lnTo>
                  <a:pt x="1361932" y="1425261"/>
                </a:lnTo>
                <a:lnTo>
                  <a:pt x="1394459" y="1394460"/>
                </a:lnTo>
                <a:lnTo>
                  <a:pt x="1425261" y="1361932"/>
                </a:lnTo>
                <a:lnTo>
                  <a:pt x="1454260" y="1327755"/>
                </a:lnTo>
                <a:lnTo>
                  <a:pt x="1481379" y="1292004"/>
                </a:lnTo>
                <a:lnTo>
                  <a:pt x="1506542" y="1254758"/>
                </a:lnTo>
                <a:lnTo>
                  <a:pt x="1529673" y="1216092"/>
                </a:lnTo>
                <a:lnTo>
                  <a:pt x="1550694" y="1176083"/>
                </a:lnTo>
                <a:lnTo>
                  <a:pt x="1569529" y="1134808"/>
                </a:lnTo>
                <a:lnTo>
                  <a:pt x="1586101" y="1092343"/>
                </a:lnTo>
                <a:lnTo>
                  <a:pt x="1600334" y="1048765"/>
                </a:lnTo>
                <a:lnTo>
                  <a:pt x="1612152" y="1004151"/>
                </a:lnTo>
                <a:lnTo>
                  <a:pt x="1621476" y="958577"/>
                </a:lnTo>
                <a:lnTo>
                  <a:pt x="1628231" y="912120"/>
                </a:lnTo>
                <a:lnTo>
                  <a:pt x="1632341" y="864857"/>
                </a:lnTo>
                <a:lnTo>
                  <a:pt x="1633727" y="816863"/>
                </a:lnTo>
                <a:lnTo>
                  <a:pt x="1632341" y="768870"/>
                </a:lnTo>
                <a:lnTo>
                  <a:pt x="1628231" y="721607"/>
                </a:lnTo>
                <a:lnTo>
                  <a:pt x="1621476" y="675150"/>
                </a:lnTo>
                <a:lnTo>
                  <a:pt x="1612152" y="629576"/>
                </a:lnTo>
                <a:lnTo>
                  <a:pt x="1600334" y="584962"/>
                </a:lnTo>
                <a:lnTo>
                  <a:pt x="1586101" y="541384"/>
                </a:lnTo>
                <a:lnTo>
                  <a:pt x="1569529" y="498919"/>
                </a:lnTo>
                <a:lnTo>
                  <a:pt x="1550694" y="457644"/>
                </a:lnTo>
                <a:lnTo>
                  <a:pt x="1529673" y="417635"/>
                </a:lnTo>
                <a:lnTo>
                  <a:pt x="1506542" y="378969"/>
                </a:lnTo>
                <a:lnTo>
                  <a:pt x="1481379" y="341723"/>
                </a:lnTo>
                <a:lnTo>
                  <a:pt x="1454260" y="305972"/>
                </a:lnTo>
                <a:lnTo>
                  <a:pt x="1425261" y="271795"/>
                </a:lnTo>
                <a:lnTo>
                  <a:pt x="1394460" y="239267"/>
                </a:lnTo>
                <a:lnTo>
                  <a:pt x="1361932" y="208466"/>
                </a:lnTo>
                <a:lnTo>
                  <a:pt x="1327755" y="179467"/>
                </a:lnTo>
                <a:lnTo>
                  <a:pt x="1292004" y="152348"/>
                </a:lnTo>
                <a:lnTo>
                  <a:pt x="1254758" y="127185"/>
                </a:lnTo>
                <a:lnTo>
                  <a:pt x="1216092" y="104054"/>
                </a:lnTo>
                <a:lnTo>
                  <a:pt x="1176083" y="83033"/>
                </a:lnTo>
                <a:lnTo>
                  <a:pt x="1134808" y="64198"/>
                </a:lnTo>
                <a:lnTo>
                  <a:pt x="1092343" y="47626"/>
                </a:lnTo>
                <a:lnTo>
                  <a:pt x="1048765" y="33393"/>
                </a:lnTo>
                <a:lnTo>
                  <a:pt x="1004151" y="21575"/>
                </a:lnTo>
                <a:lnTo>
                  <a:pt x="958577" y="12251"/>
                </a:lnTo>
                <a:lnTo>
                  <a:pt x="912120" y="5496"/>
                </a:lnTo>
                <a:lnTo>
                  <a:pt x="864857" y="1386"/>
                </a:lnTo>
                <a:lnTo>
                  <a:pt x="816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48655" y="4320527"/>
            <a:ext cx="1735836" cy="173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74564" y="4346447"/>
            <a:ext cx="1633855" cy="1633855"/>
          </a:xfrm>
          <a:custGeom>
            <a:avLst/>
            <a:gdLst/>
            <a:ahLst/>
            <a:cxnLst/>
            <a:rect l="l" t="t" r="r" b="b"/>
            <a:pathLst>
              <a:path w="1633854" h="1633854">
                <a:moveTo>
                  <a:pt x="816863" y="0"/>
                </a:moveTo>
                <a:lnTo>
                  <a:pt x="768870" y="1386"/>
                </a:lnTo>
                <a:lnTo>
                  <a:pt x="721607" y="5496"/>
                </a:lnTo>
                <a:lnTo>
                  <a:pt x="675150" y="12251"/>
                </a:lnTo>
                <a:lnTo>
                  <a:pt x="629576" y="21575"/>
                </a:lnTo>
                <a:lnTo>
                  <a:pt x="584962" y="33393"/>
                </a:lnTo>
                <a:lnTo>
                  <a:pt x="541384" y="47626"/>
                </a:lnTo>
                <a:lnTo>
                  <a:pt x="498919" y="64198"/>
                </a:lnTo>
                <a:lnTo>
                  <a:pt x="457644" y="83033"/>
                </a:lnTo>
                <a:lnTo>
                  <a:pt x="417635" y="104054"/>
                </a:lnTo>
                <a:lnTo>
                  <a:pt x="378969" y="127185"/>
                </a:lnTo>
                <a:lnTo>
                  <a:pt x="341723" y="152348"/>
                </a:lnTo>
                <a:lnTo>
                  <a:pt x="305972" y="179467"/>
                </a:lnTo>
                <a:lnTo>
                  <a:pt x="271795" y="208466"/>
                </a:lnTo>
                <a:lnTo>
                  <a:pt x="239267" y="239267"/>
                </a:lnTo>
                <a:lnTo>
                  <a:pt x="208466" y="271795"/>
                </a:lnTo>
                <a:lnTo>
                  <a:pt x="179467" y="305972"/>
                </a:lnTo>
                <a:lnTo>
                  <a:pt x="152348" y="341723"/>
                </a:lnTo>
                <a:lnTo>
                  <a:pt x="127185" y="378969"/>
                </a:lnTo>
                <a:lnTo>
                  <a:pt x="104054" y="417635"/>
                </a:lnTo>
                <a:lnTo>
                  <a:pt x="83033" y="457644"/>
                </a:lnTo>
                <a:lnTo>
                  <a:pt x="64198" y="498919"/>
                </a:lnTo>
                <a:lnTo>
                  <a:pt x="47626" y="541384"/>
                </a:lnTo>
                <a:lnTo>
                  <a:pt x="33393" y="584962"/>
                </a:lnTo>
                <a:lnTo>
                  <a:pt x="21575" y="629576"/>
                </a:lnTo>
                <a:lnTo>
                  <a:pt x="12251" y="675150"/>
                </a:lnTo>
                <a:lnTo>
                  <a:pt x="5496" y="721607"/>
                </a:lnTo>
                <a:lnTo>
                  <a:pt x="1386" y="768870"/>
                </a:lnTo>
                <a:lnTo>
                  <a:pt x="0" y="816863"/>
                </a:lnTo>
                <a:lnTo>
                  <a:pt x="1386" y="864861"/>
                </a:lnTo>
                <a:lnTo>
                  <a:pt x="5496" y="912127"/>
                </a:lnTo>
                <a:lnTo>
                  <a:pt x="12251" y="958587"/>
                </a:lnTo>
                <a:lnTo>
                  <a:pt x="21575" y="1004163"/>
                </a:lnTo>
                <a:lnTo>
                  <a:pt x="33393" y="1048779"/>
                </a:lnTo>
                <a:lnTo>
                  <a:pt x="47626" y="1092358"/>
                </a:lnTo>
                <a:lnTo>
                  <a:pt x="64198" y="1134824"/>
                </a:lnTo>
                <a:lnTo>
                  <a:pt x="83033" y="1176100"/>
                </a:lnTo>
                <a:lnTo>
                  <a:pt x="104054" y="1216109"/>
                </a:lnTo>
                <a:lnTo>
                  <a:pt x="127185" y="1254775"/>
                </a:lnTo>
                <a:lnTo>
                  <a:pt x="152348" y="1292021"/>
                </a:lnTo>
                <a:lnTo>
                  <a:pt x="179467" y="1327771"/>
                </a:lnTo>
                <a:lnTo>
                  <a:pt x="208466" y="1361947"/>
                </a:lnTo>
                <a:lnTo>
                  <a:pt x="239267" y="1394474"/>
                </a:lnTo>
                <a:lnTo>
                  <a:pt x="271795" y="1425274"/>
                </a:lnTo>
                <a:lnTo>
                  <a:pt x="305972" y="1454272"/>
                </a:lnTo>
                <a:lnTo>
                  <a:pt x="341723" y="1481390"/>
                </a:lnTo>
                <a:lnTo>
                  <a:pt x="378969" y="1506552"/>
                </a:lnTo>
                <a:lnTo>
                  <a:pt x="417635" y="1529681"/>
                </a:lnTo>
                <a:lnTo>
                  <a:pt x="457644" y="1550701"/>
                </a:lnTo>
                <a:lnTo>
                  <a:pt x="498919" y="1569534"/>
                </a:lnTo>
                <a:lnTo>
                  <a:pt x="541384" y="1586106"/>
                </a:lnTo>
                <a:lnTo>
                  <a:pt x="584962" y="1600337"/>
                </a:lnTo>
                <a:lnTo>
                  <a:pt x="629576" y="1612154"/>
                </a:lnTo>
                <a:lnTo>
                  <a:pt x="675150" y="1621477"/>
                </a:lnTo>
                <a:lnTo>
                  <a:pt x="721607" y="1628232"/>
                </a:lnTo>
                <a:lnTo>
                  <a:pt x="768870" y="1632341"/>
                </a:lnTo>
                <a:lnTo>
                  <a:pt x="816863" y="1633727"/>
                </a:lnTo>
                <a:lnTo>
                  <a:pt x="864857" y="1632341"/>
                </a:lnTo>
                <a:lnTo>
                  <a:pt x="912120" y="1628232"/>
                </a:lnTo>
                <a:lnTo>
                  <a:pt x="958577" y="1621477"/>
                </a:lnTo>
                <a:lnTo>
                  <a:pt x="1004151" y="1612154"/>
                </a:lnTo>
                <a:lnTo>
                  <a:pt x="1048765" y="1600337"/>
                </a:lnTo>
                <a:lnTo>
                  <a:pt x="1092343" y="1586106"/>
                </a:lnTo>
                <a:lnTo>
                  <a:pt x="1134808" y="1569534"/>
                </a:lnTo>
                <a:lnTo>
                  <a:pt x="1176083" y="1550701"/>
                </a:lnTo>
                <a:lnTo>
                  <a:pt x="1216092" y="1529681"/>
                </a:lnTo>
                <a:lnTo>
                  <a:pt x="1254758" y="1506552"/>
                </a:lnTo>
                <a:lnTo>
                  <a:pt x="1292004" y="1481390"/>
                </a:lnTo>
                <a:lnTo>
                  <a:pt x="1327755" y="1454272"/>
                </a:lnTo>
                <a:lnTo>
                  <a:pt x="1361932" y="1425274"/>
                </a:lnTo>
                <a:lnTo>
                  <a:pt x="1394459" y="1394474"/>
                </a:lnTo>
                <a:lnTo>
                  <a:pt x="1425261" y="1361947"/>
                </a:lnTo>
                <a:lnTo>
                  <a:pt x="1454260" y="1327771"/>
                </a:lnTo>
                <a:lnTo>
                  <a:pt x="1481379" y="1292021"/>
                </a:lnTo>
                <a:lnTo>
                  <a:pt x="1506542" y="1254775"/>
                </a:lnTo>
                <a:lnTo>
                  <a:pt x="1529673" y="1216109"/>
                </a:lnTo>
                <a:lnTo>
                  <a:pt x="1550694" y="1176100"/>
                </a:lnTo>
                <a:lnTo>
                  <a:pt x="1569529" y="1134824"/>
                </a:lnTo>
                <a:lnTo>
                  <a:pt x="1586101" y="1092358"/>
                </a:lnTo>
                <a:lnTo>
                  <a:pt x="1600334" y="1048779"/>
                </a:lnTo>
                <a:lnTo>
                  <a:pt x="1612152" y="1004163"/>
                </a:lnTo>
                <a:lnTo>
                  <a:pt x="1621476" y="958587"/>
                </a:lnTo>
                <a:lnTo>
                  <a:pt x="1628231" y="912127"/>
                </a:lnTo>
                <a:lnTo>
                  <a:pt x="1632341" y="864861"/>
                </a:lnTo>
                <a:lnTo>
                  <a:pt x="1633727" y="816863"/>
                </a:lnTo>
                <a:lnTo>
                  <a:pt x="1632341" y="768870"/>
                </a:lnTo>
                <a:lnTo>
                  <a:pt x="1628231" y="721607"/>
                </a:lnTo>
                <a:lnTo>
                  <a:pt x="1621476" y="675150"/>
                </a:lnTo>
                <a:lnTo>
                  <a:pt x="1612152" y="629576"/>
                </a:lnTo>
                <a:lnTo>
                  <a:pt x="1600334" y="584962"/>
                </a:lnTo>
                <a:lnTo>
                  <a:pt x="1586101" y="541384"/>
                </a:lnTo>
                <a:lnTo>
                  <a:pt x="1569529" y="498919"/>
                </a:lnTo>
                <a:lnTo>
                  <a:pt x="1550694" y="457644"/>
                </a:lnTo>
                <a:lnTo>
                  <a:pt x="1529673" y="417635"/>
                </a:lnTo>
                <a:lnTo>
                  <a:pt x="1506542" y="378969"/>
                </a:lnTo>
                <a:lnTo>
                  <a:pt x="1481379" y="341723"/>
                </a:lnTo>
                <a:lnTo>
                  <a:pt x="1454260" y="305972"/>
                </a:lnTo>
                <a:lnTo>
                  <a:pt x="1425261" y="271795"/>
                </a:lnTo>
                <a:lnTo>
                  <a:pt x="1394460" y="239267"/>
                </a:lnTo>
                <a:lnTo>
                  <a:pt x="1361932" y="208466"/>
                </a:lnTo>
                <a:lnTo>
                  <a:pt x="1327755" y="179467"/>
                </a:lnTo>
                <a:lnTo>
                  <a:pt x="1292004" y="152348"/>
                </a:lnTo>
                <a:lnTo>
                  <a:pt x="1254758" y="127185"/>
                </a:lnTo>
                <a:lnTo>
                  <a:pt x="1216092" y="104054"/>
                </a:lnTo>
                <a:lnTo>
                  <a:pt x="1176083" y="83033"/>
                </a:lnTo>
                <a:lnTo>
                  <a:pt x="1134808" y="64198"/>
                </a:lnTo>
                <a:lnTo>
                  <a:pt x="1092343" y="47626"/>
                </a:lnTo>
                <a:lnTo>
                  <a:pt x="1048765" y="33393"/>
                </a:lnTo>
                <a:lnTo>
                  <a:pt x="1004151" y="21575"/>
                </a:lnTo>
                <a:lnTo>
                  <a:pt x="958577" y="12251"/>
                </a:lnTo>
                <a:lnTo>
                  <a:pt x="912120" y="5496"/>
                </a:lnTo>
                <a:lnTo>
                  <a:pt x="864857" y="1386"/>
                </a:lnTo>
                <a:lnTo>
                  <a:pt x="816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161707" y="805688"/>
            <a:ext cx="685800" cy="9467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118588"/>
                </a:solidFill>
                <a:latin typeface="Arial"/>
                <a:cs typeface="Arial"/>
              </a:rPr>
              <a:t>20</a:t>
            </a:r>
            <a:endParaRPr sz="32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45"/>
              </a:spcBef>
            </a:pPr>
            <a:r>
              <a:rPr dirty="0" sz="1400" b="1">
                <a:solidFill>
                  <a:srgbClr val="118588"/>
                </a:solidFill>
                <a:latin typeface="Arial"/>
                <a:cs typeface="Arial"/>
              </a:rPr>
              <a:t>ЛЕТ</a:t>
            </a:r>
            <a:r>
              <a:rPr dirty="0" sz="1400" spc="-85" b="1">
                <a:solidFill>
                  <a:srgbClr val="118588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18588"/>
                </a:solidFill>
                <a:latin typeface="Arial"/>
                <a:cs typeface="Arial"/>
              </a:rPr>
              <a:t>НА  </a:t>
            </a:r>
            <a:r>
              <a:rPr dirty="0" sz="1400" b="1">
                <a:solidFill>
                  <a:srgbClr val="118588"/>
                </a:solidFill>
                <a:latin typeface="Arial"/>
                <a:cs typeface="Arial"/>
              </a:rPr>
              <a:t>РЫ</a:t>
            </a:r>
            <a:r>
              <a:rPr dirty="0" sz="1400" spc="-5" b="1">
                <a:solidFill>
                  <a:srgbClr val="118588"/>
                </a:solidFill>
                <a:latin typeface="Arial"/>
                <a:cs typeface="Arial"/>
              </a:rPr>
              <a:t>Н</a:t>
            </a:r>
            <a:r>
              <a:rPr dirty="0" sz="1400" b="1">
                <a:solidFill>
                  <a:srgbClr val="118588"/>
                </a:solidFill>
                <a:latin typeface="Arial"/>
                <a:cs typeface="Arial"/>
              </a:rPr>
              <a:t>КЕ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8878" y="4676647"/>
            <a:ext cx="1218565" cy="94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solidFill>
                  <a:srgbClr val="118588"/>
                </a:solidFill>
                <a:latin typeface="Arial"/>
                <a:cs typeface="Arial"/>
              </a:rPr>
              <a:t>45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400" spc="-5" b="1">
                <a:solidFill>
                  <a:srgbClr val="118588"/>
                </a:solidFill>
                <a:latin typeface="Arial"/>
                <a:cs typeface="Arial"/>
              </a:rPr>
              <a:t>ВЕРСИЙ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15" b="1">
                <a:solidFill>
                  <a:srgbClr val="118588"/>
                </a:solidFill>
                <a:latin typeface="Arial"/>
                <a:cs typeface="Arial"/>
              </a:rPr>
              <a:t>ПРОГРАММЫ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29470" y="2793301"/>
            <a:ext cx="1280160" cy="9093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287655">
              <a:lnSpc>
                <a:spcPct val="99000"/>
              </a:lnSpc>
              <a:spcBef>
                <a:spcPts val="110"/>
              </a:spcBef>
            </a:pPr>
            <a:r>
              <a:rPr dirty="0" sz="1300" spc="-10" b="1">
                <a:solidFill>
                  <a:srgbClr val="118588"/>
                </a:solidFill>
                <a:latin typeface="Arial"/>
                <a:cs typeface="Arial"/>
              </a:rPr>
              <a:t>СВЫШЕ  </a:t>
            </a:r>
            <a:r>
              <a:rPr dirty="0" sz="3200" spc="-5" b="1">
                <a:solidFill>
                  <a:srgbClr val="118588"/>
                </a:solidFill>
                <a:latin typeface="Arial"/>
                <a:cs typeface="Arial"/>
              </a:rPr>
              <a:t>300</a:t>
            </a:r>
            <a:r>
              <a:rPr dirty="0" sz="3200" spc="-585" b="1">
                <a:solidFill>
                  <a:srgbClr val="118588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118588"/>
                </a:solidFill>
                <a:latin typeface="Arial"/>
                <a:cs typeface="Arial"/>
              </a:rPr>
              <a:t>ШКОЛ  </a:t>
            </a:r>
            <a:r>
              <a:rPr dirty="0" sz="1300" spc="-5" b="1">
                <a:solidFill>
                  <a:srgbClr val="118588"/>
                </a:solidFill>
                <a:latin typeface="Arial"/>
                <a:cs typeface="Arial"/>
              </a:rPr>
              <a:t>ПО</a:t>
            </a:r>
            <a:r>
              <a:rPr dirty="0" sz="1300" spc="-10" b="1">
                <a:solidFill>
                  <a:srgbClr val="118588"/>
                </a:solidFill>
                <a:latin typeface="Arial"/>
                <a:cs typeface="Arial"/>
              </a:rPr>
              <a:t>ДКЛЮЧЕН</a:t>
            </a:r>
            <a:r>
              <a:rPr dirty="0" sz="1300" spc="-5" b="1">
                <a:solidFill>
                  <a:srgbClr val="118588"/>
                </a:solidFill>
                <a:latin typeface="Arial"/>
                <a:cs typeface="Arial"/>
              </a:rPr>
              <a:t>Ы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13035" y="726744"/>
            <a:ext cx="1363345" cy="1025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118588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 algn="ctr" marL="12700" marR="5080" indent="-635">
              <a:lnSpc>
                <a:spcPct val="100000"/>
              </a:lnSpc>
              <a:spcBef>
                <a:spcPts val="65"/>
              </a:spcBef>
            </a:pPr>
            <a:r>
              <a:rPr dirty="0" sz="1100" spc="-5" b="1">
                <a:solidFill>
                  <a:srgbClr val="118588"/>
                </a:solidFill>
                <a:latin typeface="Arial"/>
                <a:cs typeface="Arial"/>
              </a:rPr>
              <a:t>ВСЕУКРАИНСКИХ  </a:t>
            </a:r>
            <a:r>
              <a:rPr dirty="0" sz="1100" b="1">
                <a:solidFill>
                  <a:srgbClr val="118588"/>
                </a:solidFill>
                <a:latin typeface="Arial"/>
                <a:cs typeface="Arial"/>
              </a:rPr>
              <a:t>ПЕДАГОГИЧЕСКИХ  </a:t>
            </a:r>
            <a:r>
              <a:rPr dirty="0" sz="1100" spc="-5" b="1">
                <a:solidFill>
                  <a:srgbClr val="118588"/>
                </a:solidFill>
                <a:latin typeface="Arial"/>
                <a:cs typeface="Arial"/>
              </a:rPr>
              <a:t>ЭКСПЕРИМЕНТА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27145" y="4960162"/>
            <a:ext cx="19215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18588"/>
                </a:solidFill>
                <a:latin typeface="Arial"/>
                <a:cs typeface="Arial"/>
              </a:rPr>
              <a:t>СЕРТИ</a:t>
            </a:r>
            <a:r>
              <a:rPr dirty="0" sz="1200" b="1">
                <a:solidFill>
                  <a:srgbClr val="118588"/>
                </a:solidFill>
                <a:latin typeface="Arial"/>
                <a:cs typeface="Arial"/>
              </a:rPr>
              <a:t>ФИЦИРОВАННЫЙ  </a:t>
            </a:r>
            <a:r>
              <a:rPr dirty="0" sz="1200" spc="-5" b="1">
                <a:solidFill>
                  <a:srgbClr val="118588"/>
                </a:solidFill>
                <a:latin typeface="Arial"/>
                <a:cs typeface="Arial"/>
              </a:rPr>
              <a:t>ПСИХОЛОГИЧЕСКИЙ  ИНСТРУМЕНТ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03743" y="2821889"/>
            <a:ext cx="141224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18588"/>
                </a:solidFill>
                <a:latin typeface="Arial"/>
                <a:cs typeface="Arial"/>
              </a:rPr>
              <a:t>РЕКОМЕНДОВАН  </a:t>
            </a:r>
            <a:r>
              <a:rPr dirty="0" sz="1600" spc="-5" b="1">
                <a:solidFill>
                  <a:srgbClr val="118588"/>
                </a:solidFill>
                <a:latin typeface="Arial"/>
                <a:cs typeface="Arial"/>
              </a:rPr>
              <a:t>МОН </a:t>
            </a:r>
            <a:r>
              <a:rPr dirty="0" sz="1200" b="1">
                <a:solidFill>
                  <a:srgbClr val="118588"/>
                </a:solidFill>
                <a:latin typeface="Arial"/>
                <a:cs typeface="Arial"/>
              </a:rPr>
              <a:t>И  ПРЕЗИДИУМОМ  </a:t>
            </a:r>
            <a:r>
              <a:rPr dirty="0" sz="1600" spc="-25" b="1">
                <a:solidFill>
                  <a:srgbClr val="118588"/>
                </a:solidFill>
                <a:latin typeface="Arial"/>
                <a:cs typeface="Arial"/>
              </a:rPr>
              <a:t>НАПН</a:t>
            </a:r>
            <a:r>
              <a:rPr dirty="0" sz="1600" spc="-85" b="1">
                <a:solidFill>
                  <a:srgbClr val="118588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18588"/>
                </a:solidFill>
                <a:latin typeface="Arial"/>
                <a:cs typeface="Arial"/>
              </a:rPr>
              <a:t>УКРАИНЫ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09336" y="848004"/>
            <a:ext cx="171577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118588"/>
                </a:solidFill>
                <a:latin typeface="Arial"/>
                <a:cs typeface="Arial"/>
              </a:rPr>
              <a:t>ЗОЛОТАЯ </a:t>
            </a:r>
            <a:r>
              <a:rPr dirty="0" sz="1200" b="1">
                <a:solidFill>
                  <a:srgbClr val="118588"/>
                </a:solidFill>
                <a:latin typeface="Arial"/>
                <a:cs typeface="Arial"/>
              </a:rPr>
              <a:t>И  БРОНЗОВАЯ</a:t>
            </a:r>
            <a:r>
              <a:rPr dirty="0" sz="1200" spc="-100" b="1">
                <a:solidFill>
                  <a:srgbClr val="11858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18588"/>
                </a:solidFill>
                <a:latin typeface="Arial"/>
                <a:cs typeface="Arial"/>
              </a:rPr>
              <a:t>МЕДАЛИ  МЕЖДУНАРОДНЫХ  </a:t>
            </a:r>
            <a:r>
              <a:rPr dirty="0" sz="1200" spc="-15" b="1">
                <a:solidFill>
                  <a:srgbClr val="118588"/>
                </a:solidFill>
                <a:latin typeface="Arial"/>
                <a:cs typeface="Arial"/>
              </a:rPr>
              <a:t>ВЫСТАВОК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914"/>
              </a:lnSpc>
            </a:pPr>
            <a:r>
              <a:rPr dirty="0" sz="1600" spc="-5" b="1">
                <a:solidFill>
                  <a:srgbClr val="118588"/>
                </a:solidFill>
                <a:latin typeface="Arial"/>
                <a:cs typeface="Arial"/>
              </a:rPr>
              <a:t>2004 </a:t>
            </a:r>
            <a:r>
              <a:rPr dirty="0" sz="1200" b="1">
                <a:solidFill>
                  <a:srgbClr val="118588"/>
                </a:solidFill>
                <a:latin typeface="Arial"/>
                <a:cs typeface="Arial"/>
              </a:rPr>
              <a:t>И</a:t>
            </a:r>
            <a:r>
              <a:rPr dirty="0" sz="1200" spc="-20" b="1">
                <a:solidFill>
                  <a:srgbClr val="11858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18588"/>
                </a:solidFill>
                <a:latin typeface="Arial"/>
                <a:cs typeface="Arial"/>
              </a:rPr>
              <a:t>2006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90908" y="4730216"/>
            <a:ext cx="135255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18588"/>
                </a:solidFill>
                <a:latin typeface="Arial"/>
                <a:cs typeface="Arial"/>
              </a:rPr>
              <a:t>НА</a:t>
            </a:r>
            <a:r>
              <a:rPr dirty="0" sz="1200" b="1">
                <a:solidFill>
                  <a:srgbClr val="118588"/>
                </a:solidFill>
                <a:latin typeface="Arial"/>
                <a:cs typeface="Arial"/>
              </a:rPr>
              <a:t>ЦИОНАЛЬНОЕ  ПРИЗНАНИЕ  </a:t>
            </a:r>
            <a:r>
              <a:rPr dirty="0" sz="1200" spc="-5" b="1">
                <a:solidFill>
                  <a:srgbClr val="118588"/>
                </a:solidFill>
                <a:latin typeface="Arial"/>
                <a:cs typeface="Arial"/>
              </a:rPr>
              <a:t>НАУЧНЫХ  ДОСТИЖЕНИЙ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920"/>
              </a:lnSpc>
            </a:pPr>
            <a:r>
              <a:rPr dirty="0" sz="1600" spc="-5" b="1">
                <a:solidFill>
                  <a:srgbClr val="118588"/>
                </a:solidFill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10290" y="6036945"/>
            <a:ext cx="982344" cy="0"/>
          </a:xfrm>
          <a:custGeom>
            <a:avLst/>
            <a:gdLst/>
            <a:ahLst/>
            <a:cxnLst/>
            <a:rect l="l" t="t" r="r" b="b"/>
            <a:pathLst>
              <a:path w="982345" h="0">
                <a:moveTo>
                  <a:pt x="0" y="0"/>
                </a:moveTo>
                <a:lnTo>
                  <a:pt x="982344" y="0"/>
                </a:lnTo>
              </a:path>
            </a:pathLst>
          </a:custGeom>
          <a:ln w="22860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5" y="6036945"/>
            <a:ext cx="998855" cy="0"/>
          </a:xfrm>
          <a:custGeom>
            <a:avLst/>
            <a:gdLst/>
            <a:ahLst/>
            <a:cxnLst/>
            <a:rect l="l" t="t" r="r" b="b"/>
            <a:pathLst>
              <a:path w="998855" h="0">
                <a:moveTo>
                  <a:pt x="0" y="0"/>
                </a:moveTo>
                <a:lnTo>
                  <a:pt x="998854" y="0"/>
                </a:lnTo>
              </a:path>
            </a:pathLst>
          </a:custGeom>
          <a:ln w="22860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6779" y="5714363"/>
            <a:ext cx="10433683" cy="680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9489" y="5799454"/>
            <a:ext cx="10210800" cy="457200"/>
          </a:xfrm>
          <a:custGeom>
            <a:avLst/>
            <a:gdLst/>
            <a:ahLst/>
            <a:cxnLst/>
            <a:rect l="l" t="t" r="r" b="b"/>
            <a:pathLst>
              <a:path w="10210800" h="457200">
                <a:moveTo>
                  <a:pt x="0" y="457200"/>
                </a:moveTo>
                <a:lnTo>
                  <a:pt x="10210800" y="457200"/>
                </a:lnTo>
                <a:lnTo>
                  <a:pt x="10210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8714" y="5855969"/>
            <a:ext cx="304799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41948" y="5886448"/>
            <a:ext cx="304799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20759" y="5875667"/>
            <a:ext cx="304799" cy="304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405120" y="5431790"/>
            <a:ext cx="1391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EB533A"/>
                </a:solidFill>
                <a:latin typeface="Arial"/>
                <a:cs typeface="Arial"/>
              </a:rPr>
              <a:t>КОНТАКТЫ: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8272" y="5888990"/>
            <a:ext cx="316674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0F2E41"/>
                </a:solidFill>
                <a:latin typeface="Arial"/>
                <a:cs typeface="Arial"/>
              </a:rPr>
              <a:t>Киричук Валерий</a:t>
            </a:r>
            <a:r>
              <a:rPr dirty="0" sz="1600" spc="-25">
                <a:solidFill>
                  <a:srgbClr val="0F2E4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F2E41"/>
                </a:solidFill>
                <a:latin typeface="Arial"/>
                <a:cs typeface="Arial"/>
              </a:rPr>
              <a:t>Александрович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2168" y="5888990"/>
            <a:ext cx="20605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0F2E41"/>
                </a:solidFill>
                <a:latin typeface="Arial"/>
                <a:cs typeface="Arial"/>
                <a:hlinkClick r:id="rId6"/>
              </a:rPr>
              <a:t>kyrichuk.v@gmail.com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0588" y="5888990"/>
            <a:ext cx="18637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0F2E41"/>
                </a:solidFill>
                <a:latin typeface="Arial"/>
                <a:cs typeface="Arial"/>
              </a:rPr>
              <a:t>+380 (66) 662 </a:t>
            </a:r>
            <a:r>
              <a:rPr dirty="0" sz="1600">
                <a:solidFill>
                  <a:srgbClr val="0F2E41"/>
                </a:solidFill>
                <a:latin typeface="Arial"/>
                <a:cs typeface="Arial"/>
              </a:rPr>
              <a:t>41</a:t>
            </a:r>
            <a:r>
              <a:rPr dirty="0" sz="1600" spc="-30">
                <a:solidFill>
                  <a:srgbClr val="0F2E4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F2E41"/>
                </a:solidFill>
                <a:latin typeface="Arial"/>
                <a:cs typeface="Arial"/>
              </a:rPr>
              <a:t>61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3773" y="6442202"/>
            <a:ext cx="157670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4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Arial"/>
                <a:cs typeface="Arial"/>
                <a:hlinkClick r:id="rId7"/>
              </a:rPr>
              <a:t>universal-online.org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25208" y="2802889"/>
            <a:ext cx="5200012" cy="2499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482511" y="3048253"/>
            <a:ext cx="4491990" cy="16643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99500"/>
              </a:lnSpc>
              <a:spcBef>
                <a:spcPts val="11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Использование сервиса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деятельности образовательных  учреждений рекомендовано  Министерством образования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науки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не требует прохождения каких-либо  разрешительных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процедур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4389" y="2802889"/>
            <a:ext cx="5200013" cy="2499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56131" y="3048253"/>
            <a:ext cx="4556125" cy="16643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 indent="-635">
              <a:lnSpc>
                <a:spcPct val="99500"/>
              </a:lnSpc>
              <a:spcBef>
                <a:spcPts val="11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Сервис разрабатывался опытным  педагогом-практиком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вместил только  проверенные психолого-  педагогические технологии,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что 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подтверждено экспертами  высочайшего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уровня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25208" y="241300"/>
            <a:ext cx="5200012" cy="2499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658838" y="486409"/>
            <a:ext cx="4136390" cy="19367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 indent="635">
              <a:lnSpc>
                <a:spcPct val="994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Автоматизация процессов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сбора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обработки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информации позволяет 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значительно сократить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время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на 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выполнение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отдельных этапов  работы педагогов,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также</a:t>
            </a:r>
            <a:r>
              <a:rPr dirty="0" sz="1800" spc="-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внедрить  новые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процессы,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которые были  невозможны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ручном</a:t>
            </a:r>
            <a:r>
              <a:rPr dirty="0" sz="1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режиме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4389" y="241300"/>
            <a:ext cx="5200013" cy="2499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284147" y="505459"/>
            <a:ext cx="4301490" cy="19367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8135">
              <a:lnSpc>
                <a:spcPts val="2155"/>
              </a:lnSpc>
              <a:spcBef>
                <a:spcPts val="100"/>
              </a:spcBef>
            </a:pPr>
            <a:r>
              <a:rPr dirty="0" spc="-5" b="1">
                <a:solidFill>
                  <a:srgbClr val="FFFFFF"/>
                </a:solidFill>
                <a:latin typeface="Arial"/>
                <a:cs typeface="Arial"/>
              </a:rPr>
              <a:t>Сервис</a:t>
            </a:r>
            <a:r>
              <a:rPr dirty="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FFFFFF"/>
                </a:solidFill>
                <a:latin typeface="Arial"/>
                <a:cs typeface="Arial"/>
              </a:rPr>
              <a:t>«УНИВЕРСАЛ-ОНЛАЙН»</a:t>
            </a:r>
          </a:p>
          <a:p>
            <a:pPr algn="ctr" marL="12065" marR="5080" indent="-1905">
              <a:lnSpc>
                <a:spcPct val="99400"/>
              </a:lnSpc>
              <a:spcBef>
                <a:spcPts val="5"/>
              </a:spcBef>
            </a:pPr>
            <a:r>
              <a:rPr dirty="0" spc="-5" b="1">
                <a:solidFill>
                  <a:srgbClr val="FFFFFF"/>
                </a:solidFill>
                <a:latin typeface="Arial"/>
                <a:cs typeface="Arial"/>
              </a:rPr>
              <a:t>является готовым инновационным  технологическим решением,  компенсирующим недостаток  финансового, кадрового </a:t>
            </a:r>
            <a:r>
              <a:rPr dirty="0" b="1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dirty="0" spc="-5" b="1">
                <a:solidFill>
                  <a:srgbClr val="FFFFFF"/>
                </a:solidFill>
                <a:latin typeface="Arial"/>
                <a:cs typeface="Arial"/>
              </a:rPr>
              <a:t>организационного ресурсов учебных  заведений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59"/>
            <a:ext cx="6176009" cy="6847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88663" y="0"/>
            <a:ext cx="5634354" cy="1722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81375" y="0"/>
            <a:ext cx="5412105" cy="1584960"/>
          </a:xfrm>
          <a:custGeom>
            <a:avLst/>
            <a:gdLst/>
            <a:ahLst/>
            <a:cxnLst/>
            <a:rect l="l" t="t" r="r" b="b"/>
            <a:pathLst>
              <a:path w="5412105" h="1584960">
                <a:moveTo>
                  <a:pt x="0" y="1584960"/>
                </a:moveTo>
                <a:lnTo>
                  <a:pt x="5412105" y="1584960"/>
                </a:lnTo>
                <a:lnTo>
                  <a:pt x="5412105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0679" y="2276474"/>
            <a:ext cx="2342514" cy="2342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83839" y="3124200"/>
            <a:ext cx="3568065" cy="923925"/>
          </a:xfrm>
          <a:custGeom>
            <a:avLst/>
            <a:gdLst/>
            <a:ahLst/>
            <a:cxnLst/>
            <a:rect l="l" t="t" r="r" b="b"/>
            <a:pathLst>
              <a:path w="3568065" h="923925">
                <a:moveTo>
                  <a:pt x="0" y="923925"/>
                </a:moveTo>
                <a:lnTo>
                  <a:pt x="3568065" y="923925"/>
                </a:lnTo>
                <a:lnTo>
                  <a:pt x="3568065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42405" y="2717164"/>
            <a:ext cx="1424927" cy="1423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03919" y="2717164"/>
            <a:ext cx="1423657" cy="1423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11340" y="2511425"/>
            <a:ext cx="687692" cy="6870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70947" y="2511424"/>
            <a:ext cx="687704" cy="685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57844" y="3201670"/>
            <a:ext cx="192405" cy="477520"/>
          </a:xfrm>
          <a:custGeom>
            <a:avLst/>
            <a:gdLst/>
            <a:ahLst/>
            <a:cxnLst/>
            <a:rect l="l" t="t" r="r" b="b"/>
            <a:pathLst>
              <a:path w="192404" h="477520">
                <a:moveTo>
                  <a:pt x="95884" y="0"/>
                </a:moveTo>
                <a:lnTo>
                  <a:pt x="95884" y="119380"/>
                </a:lnTo>
                <a:lnTo>
                  <a:pt x="0" y="119380"/>
                </a:lnTo>
                <a:lnTo>
                  <a:pt x="0" y="358139"/>
                </a:lnTo>
                <a:lnTo>
                  <a:pt x="95884" y="358140"/>
                </a:lnTo>
                <a:lnTo>
                  <a:pt x="95884" y="477520"/>
                </a:lnTo>
                <a:lnTo>
                  <a:pt x="192404" y="238760"/>
                </a:lnTo>
                <a:lnTo>
                  <a:pt x="95884" y="0"/>
                </a:lnTo>
                <a:close/>
              </a:path>
            </a:pathLst>
          </a:custGeom>
          <a:solidFill>
            <a:srgbClr val="EB53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8745" y="4905387"/>
            <a:ext cx="5367653" cy="18078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19397" y="320370"/>
            <a:ext cx="4554855" cy="1190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6200"/>
              </a:lnSpc>
              <a:spcBef>
                <a:spcPts val="95"/>
              </a:spcBef>
            </a:pPr>
            <a:r>
              <a:rPr dirty="0" sz="1800" spc="-5" b="1">
                <a:solidFill>
                  <a:srgbClr val="102D40"/>
                </a:solidFill>
                <a:latin typeface="Arial"/>
                <a:cs typeface="Arial"/>
              </a:rPr>
              <a:t>МОДЕЛЬ ЛИЧНОСТНО-РАЗВИВАЮЩЕЙ  СИСТЕМЫ ПРОЕКТНОГО УПРАВЛЕНИЯ  ОБРАЗОВАТЕЛЬНЫМ ПРОЦЕССОМ  ЗОСО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474" y="2226818"/>
            <a:ext cx="1061085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0" spc="310" b="1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endParaRPr sz="14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35750" y="4948682"/>
            <a:ext cx="1481455" cy="6908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10"/>
              </a:spcBef>
            </a:pPr>
            <a:r>
              <a:rPr dirty="0" sz="1100" spc="-5" b="1">
                <a:solidFill>
                  <a:srgbClr val="102D40"/>
                </a:solidFill>
                <a:latin typeface="Arial"/>
                <a:cs typeface="Arial"/>
              </a:rPr>
              <a:t>ТЕХНОЛОГИИ:  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ДИАГНОСТИКИ  АНАЛИЗА  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К</a:t>
            </a:r>
            <a:r>
              <a:rPr dirty="0" sz="1100" spc="-10">
                <a:solidFill>
                  <a:srgbClr val="102D40"/>
                </a:solidFill>
                <a:latin typeface="Arial"/>
                <a:cs typeface="Arial"/>
              </a:rPr>
              <a:t>ОНС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Т</a:t>
            </a:r>
            <a:r>
              <a:rPr dirty="0" sz="1100">
                <a:solidFill>
                  <a:srgbClr val="102D40"/>
                </a:solidFill>
                <a:latin typeface="Arial"/>
                <a:cs typeface="Arial"/>
              </a:rPr>
              <a:t>Р</a:t>
            </a:r>
            <a:r>
              <a:rPr dirty="0" sz="1100" spc="-10">
                <a:solidFill>
                  <a:srgbClr val="102D40"/>
                </a:solidFill>
                <a:latin typeface="Arial"/>
                <a:cs typeface="Arial"/>
              </a:rPr>
              <a:t>У</a:t>
            </a:r>
            <a:r>
              <a:rPr dirty="0" sz="1100">
                <a:solidFill>
                  <a:srgbClr val="102D40"/>
                </a:solidFill>
                <a:latin typeface="Arial"/>
                <a:cs typeface="Arial"/>
              </a:rPr>
              <a:t>И</a:t>
            </a:r>
            <a:r>
              <a:rPr dirty="0" sz="1100" spc="-10">
                <a:solidFill>
                  <a:srgbClr val="102D40"/>
                </a:solidFill>
                <a:latin typeface="Arial"/>
                <a:cs typeface="Arial"/>
              </a:rPr>
              <a:t>РОВ</a:t>
            </a:r>
            <a:r>
              <a:rPr dirty="0" sz="1100">
                <a:solidFill>
                  <a:srgbClr val="102D40"/>
                </a:solidFill>
                <a:latin typeface="Arial"/>
                <a:cs typeface="Arial"/>
              </a:rPr>
              <a:t>А</a:t>
            </a:r>
            <a:r>
              <a:rPr dirty="0" sz="1100" spc="-10">
                <a:solidFill>
                  <a:srgbClr val="102D40"/>
                </a:solidFill>
                <a:latin typeface="Arial"/>
                <a:cs typeface="Arial"/>
              </a:rPr>
              <a:t>Н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8790" y="4963184"/>
            <a:ext cx="1613535" cy="692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05"/>
              </a:spcBef>
            </a:pPr>
            <a:r>
              <a:rPr dirty="0" sz="1100" spc="-5" b="1">
                <a:solidFill>
                  <a:srgbClr val="102D40"/>
                </a:solidFill>
                <a:latin typeface="Arial"/>
                <a:cs typeface="Arial"/>
              </a:rPr>
              <a:t>ТЕХНОЛОГИИ:  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ПР</a:t>
            </a:r>
            <a:r>
              <a:rPr dirty="0" sz="1100" spc="-10">
                <a:solidFill>
                  <a:srgbClr val="102D40"/>
                </a:solidFill>
                <a:latin typeface="Arial"/>
                <a:cs typeface="Arial"/>
              </a:rPr>
              <a:t>ОГ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Р</a:t>
            </a:r>
            <a:r>
              <a:rPr dirty="0" sz="1100">
                <a:solidFill>
                  <a:srgbClr val="102D40"/>
                </a:solidFill>
                <a:latin typeface="Arial"/>
                <a:cs typeface="Arial"/>
              </a:rPr>
              <a:t>А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М</a:t>
            </a:r>
            <a:r>
              <a:rPr dirty="0" sz="1100" spc="-10">
                <a:solidFill>
                  <a:srgbClr val="102D40"/>
                </a:solidFill>
                <a:latin typeface="Arial"/>
                <a:cs typeface="Arial"/>
              </a:rPr>
              <a:t>М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ИРОВА</a:t>
            </a:r>
            <a:r>
              <a:rPr dirty="0" sz="1100">
                <a:solidFill>
                  <a:srgbClr val="102D40"/>
                </a:solidFill>
                <a:latin typeface="Arial"/>
                <a:cs typeface="Arial"/>
              </a:rPr>
              <a:t>Н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ИЯ  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МОДЕЛИРОВАНИЯ  ПЛАНИРОВАНИЯ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55280" y="4948682"/>
            <a:ext cx="1108710" cy="692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05"/>
              </a:spcBef>
            </a:pPr>
            <a:r>
              <a:rPr dirty="0" sz="1100" spc="-5" b="1">
                <a:solidFill>
                  <a:srgbClr val="102D40"/>
                </a:solidFill>
                <a:latin typeface="Arial"/>
                <a:cs typeface="Arial"/>
              </a:rPr>
              <a:t>ТЕХНОЛОГИИ:  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СОЗДАНИЯ  РЕАЛИЗАЦИИ  </a:t>
            </a:r>
            <a:r>
              <a:rPr dirty="0" sz="1100" spc="-10">
                <a:solidFill>
                  <a:srgbClr val="102D40"/>
                </a:solidFill>
                <a:latin typeface="Arial"/>
                <a:cs typeface="Arial"/>
              </a:rPr>
              <a:t>М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О</a:t>
            </a:r>
            <a:r>
              <a:rPr dirty="0" sz="1100" spc="-10">
                <a:solidFill>
                  <a:srgbClr val="102D40"/>
                </a:solidFill>
                <a:latin typeface="Arial"/>
                <a:cs typeface="Arial"/>
              </a:rPr>
              <a:t>Н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ИТ</a:t>
            </a:r>
            <a:r>
              <a:rPr dirty="0" sz="1100" spc="-10">
                <a:solidFill>
                  <a:srgbClr val="102D40"/>
                </a:solidFill>
                <a:latin typeface="Arial"/>
                <a:cs typeface="Arial"/>
              </a:rPr>
              <a:t>О</a:t>
            </a:r>
            <a:r>
              <a:rPr dirty="0" sz="1100">
                <a:solidFill>
                  <a:srgbClr val="102D40"/>
                </a:solidFill>
                <a:latin typeface="Arial"/>
                <a:cs typeface="Arial"/>
              </a:rPr>
              <a:t>Р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И</a:t>
            </a:r>
            <a:r>
              <a:rPr dirty="0" sz="1100" spc="-10">
                <a:solidFill>
                  <a:srgbClr val="102D40"/>
                </a:solidFill>
                <a:latin typeface="Arial"/>
                <a:cs typeface="Arial"/>
              </a:rPr>
              <a:t>НГ</a:t>
            </a:r>
            <a:r>
              <a:rPr dirty="0" sz="1100" spc="-5">
                <a:solidFill>
                  <a:srgbClr val="102D40"/>
                </a:solidFill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63530" y="2715272"/>
            <a:ext cx="1423667" cy="14236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32461" y="2509518"/>
            <a:ext cx="685798" cy="6857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075161" y="2645917"/>
            <a:ext cx="202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 b="1">
                <a:solidFill>
                  <a:srgbClr val="118587"/>
                </a:solidFill>
                <a:latin typeface="Century Gothic"/>
                <a:cs typeface="Century Gothic"/>
              </a:rPr>
              <a:t>3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89411" y="3391153"/>
            <a:ext cx="79438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ИТИЯ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118088" y="3208020"/>
            <a:ext cx="191770" cy="476884"/>
          </a:xfrm>
          <a:custGeom>
            <a:avLst/>
            <a:gdLst/>
            <a:ahLst/>
            <a:cxnLst/>
            <a:rect l="l" t="t" r="r" b="b"/>
            <a:pathLst>
              <a:path w="191770" h="476885">
                <a:moveTo>
                  <a:pt x="95884" y="0"/>
                </a:moveTo>
                <a:lnTo>
                  <a:pt x="95884" y="118745"/>
                </a:lnTo>
                <a:lnTo>
                  <a:pt x="0" y="118745"/>
                </a:lnTo>
                <a:lnTo>
                  <a:pt x="0" y="357505"/>
                </a:lnTo>
                <a:lnTo>
                  <a:pt x="95884" y="357505"/>
                </a:lnTo>
                <a:lnTo>
                  <a:pt x="95884" y="476884"/>
                </a:lnTo>
                <a:lnTo>
                  <a:pt x="191769" y="238125"/>
                </a:lnTo>
                <a:lnTo>
                  <a:pt x="95884" y="0"/>
                </a:lnTo>
                <a:close/>
              </a:path>
            </a:pathLst>
          </a:custGeom>
          <a:solidFill>
            <a:srgbClr val="EB53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12090" y="4988559"/>
            <a:ext cx="5145405" cy="15849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509270" marR="485775" indent="-1270">
              <a:lnSpc>
                <a:spcPct val="106100"/>
              </a:lnSpc>
            </a:pPr>
            <a:r>
              <a:rPr dirty="0" sz="1800" spc="-5" b="1">
                <a:solidFill>
                  <a:srgbClr val="EB533A"/>
                </a:solidFill>
                <a:latin typeface="Arial"/>
                <a:cs typeface="Arial"/>
              </a:rPr>
              <a:t>Целью данной образовательной  системы является всестороннее  личностное, социальное развитие </a:t>
            </a:r>
            <a:r>
              <a:rPr dirty="0" sz="1800" b="1">
                <a:solidFill>
                  <a:srgbClr val="EB533A"/>
                </a:solidFill>
                <a:latin typeface="Arial"/>
                <a:cs typeface="Arial"/>
              </a:rPr>
              <a:t>и  </a:t>
            </a:r>
            <a:r>
              <a:rPr dirty="0" sz="1800" spc="-5" b="1">
                <a:solidFill>
                  <a:srgbClr val="EB533A"/>
                </a:solidFill>
                <a:latin typeface="Arial"/>
                <a:cs typeface="Arial"/>
              </a:rPr>
              <a:t>сохранение здоровья</a:t>
            </a:r>
            <a:r>
              <a:rPr dirty="0" sz="1800" spc="-15" b="1">
                <a:solidFill>
                  <a:srgbClr val="EB533A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EB533A"/>
                </a:solidFill>
                <a:latin typeface="Arial"/>
                <a:cs typeface="Arial"/>
              </a:rPr>
              <a:t>учеников.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58820" y="2991268"/>
            <a:ext cx="3329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4860" algn="l"/>
              </a:tabLst>
            </a:pPr>
            <a:r>
              <a:rPr dirty="0" sz="1800" spc="-5" b="1">
                <a:solidFill>
                  <a:srgbClr val="118587"/>
                </a:solidFill>
                <a:latin typeface="Arial"/>
                <a:cs typeface="Arial"/>
              </a:rPr>
              <a:t>инновационных	</a:t>
            </a:r>
            <a:r>
              <a:rPr dirty="0" sz="1800" spc="-10" b="1">
                <a:solidFill>
                  <a:srgbClr val="118587"/>
                </a:solidFill>
                <a:latin typeface="Arial"/>
                <a:cs typeface="Arial"/>
              </a:rPr>
              <a:t>психолого-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58818" y="3262792"/>
            <a:ext cx="3331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0720" algn="l"/>
              </a:tabLst>
            </a:pPr>
            <a:r>
              <a:rPr dirty="0" sz="1800" spc="-5" b="1">
                <a:solidFill>
                  <a:srgbClr val="118587"/>
                </a:solidFill>
                <a:latin typeface="Arial"/>
                <a:cs typeface="Arial"/>
              </a:rPr>
              <a:t>педагогически</a:t>
            </a:r>
            <a:r>
              <a:rPr dirty="0" sz="1800" b="1">
                <a:solidFill>
                  <a:srgbClr val="118587"/>
                </a:solidFill>
                <a:latin typeface="Arial"/>
                <a:cs typeface="Arial"/>
              </a:rPr>
              <a:t>х	</a:t>
            </a:r>
            <a:r>
              <a:rPr dirty="0" sz="1800" spc="-5" b="1">
                <a:solidFill>
                  <a:srgbClr val="118587"/>
                </a:solidFill>
                <a:latin typeface="Arial"/>
                <a:cs typeface="Arial"/>
              </a:rPr>
              <a:t>технологий,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58818" y="3534318"/>
            <a:ext cx="3330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9995" algn="l"/>
                <a:tab pos="3189605" algn="l"/>
              </a:tabLst>
            </a:pPr>
            <a:r>
              <a:rPr dirty="0" sz="1800" spc="-5" b="1">
                <a:solidFill>
                  <a:srgbClr val="118587"/>
                </a:solidFill>
                <a:latin typeface="Arial"/>
                <a:cs typeface="Arial"/>
              </a:rPr>
              <a:t>которы</a:t>
            </a:r>
            <a:r>
              <a:rPr dirty="0" sz="1800" b="1">
                <a:solidFill>
                  <a:srgbClr val="118587"/>
                </a:solidFill>
                <a:latin typeface="Arial"/>
                <a:cs typeface="Arial"/>
              </a:rPr>
              <a:t>е	</a:t>
            </a:r>
            <a:r>
              <a:rPr dirty="0" sz="1800" spc="-5" b="1">
                <a:solidFill>
                  <a:srgbClr val="118587"/>
                </a:solidFill>
                <a:latin typeface="Arial"/>
                <a:cs typeface="Arial"/>
              </a:rPr>
              <a:t>образовываю</a:t>
            </a:r>
            <a:r>
              <a:rPr dirty="0" sz="1800" b="1">
                <a:solidFill>
                  <a:srgbClr val="118587"/>
                </a:solidFill>
                <a:latin typeface="Arial"/>
                <a:cs typeface="Arial"/>
              </a:rPr>
              <a:t>т	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58818" y="3805844"/>
            <a:ext cx="1520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118587"/>
                </a:solidFill>
                <a:latin typeface="Arial"/>
                <a:cs typeface="Arial"/>
              </a:rPr>
              <a:t>подсистемы: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54671" y="2646679"/>
            <a:ext cx="204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0" b="1">
                <a:solidFill>
                  <a:srgbClr val="118587"/>
                </a:solidFill>
                <a:latin typeface="Century Gothic"/>
                <a:cs typeface="Century Gothic"/>
              </a:rPr>
              <a:t>1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15297" y="2646679"/>
            <a:ext cx="204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0" b="1">
                <a:solidFill>
                  <a:srgbClr val="118587"/>
                </a:solidFill>
                <a:latin typeface="Century Gothic"/>
                <a:cs typeface="Century Gothic"/>
              </a:rPr>
              <a:t>2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79361" y="3385057"/>
            <a:ext cx="13004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ЦЕЛЕПОЛАГАНИЯ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37702" y="3378961"/>
            <a:ext cx="13874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ПРОЕКТИРОВАНИЯ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22649" y="0"/>
            <a:ext cx="5367653" cy="1722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15359" y="0"/>
            <a:ext cx="5145405" cy="1584960"/>
          </a:xfrm>
          <a:custGeom>
            <a:avLst/>
            <a:gdLst/>
            <a:ahLst/>
            <a:cxnLst/>
            <a:rect l="l" t="t" r="r" b="b"/>
            <a:pathLst>
              <a:path w="5145405" h="1584960">
                <a:moveTo>
                  <a:pt x="0" y="1584960"/>
                </a:moveTo>
                <a:lnTo>
                  <a:pt x="5145392" y="1584960"/>
                </a:lnTo>
                <a:lnTo>
                  <a:pt x="5145392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055" y="3038475"/>
            <a:ext cx="3107677" cy="1222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" y="3124200"/>
            <a:ext cx="2885440" cy="1000125"/>
          </a:xfrm>
          <a:custGeom>
            <a:avLst/>
            <a:gdLst/>
            <a:ahLst/>
            <a:cxnLst/>
            <a:rect l="l" t="t" r="r" b="b"/>
            <a:pathLst>
              <a:path w="2885440" h="1000125">
                <a:moveTo>
                  <a:pt x="0" y="1000125"/>
                </a:moveTo>
                <a:lnTo>
                  <a:pt x="2885440" y="1000125"/>
                </a:lnTo>
                <a:lnTo>
                  <a:pt x="2885440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63239" y="3034029"/>
            <a:ext cx="3108959" cy="1222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68059" y="3034029"/>
            <a:ext cx="3107689" cy="1222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73512" y="3034029"/>
            <a:ext cx="3107688" cy="1222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055" y="4199888"/>
            <a:ext cx="3107677" cy="1222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63239" y="4195443"/>
            <a:ext cx="3108959" cy="1222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68059" y="4195443"/>
            <a:ext cx="3107689" cy="1222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073512" y="4195443"/>
            <a:ext cx="3107688" cy="1222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055" y="5361303"/>
            <a:ext cx="3107677" cy="1222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77844" y="5371463"/>
            <a:ext cx="3108959" cy="1222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68059" y="5356858"/>
            <a:ext cx="3107689" cy="1222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073512" y="5356858"/>
            <a:ext cx="3107688" cy="1222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323194" y="365759"/>
            <a:ext cx="1219187" cy="1219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6087" y="2979673"/>
            <a:ext cx="5289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45">
                <a:solidFill>
                  <a:srgbClr val="118587"/>
                </a:solidFill>
                <a:latin typeface="Arial"/>
                <a:cs typeface="Arial"/>
              </a:rPr>
              <a:t>6</a:t>
            </a:r>
            <a:endParaRPr sz="7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1783" y="3239516"/>
            <a:ext cx="2038350" cy="7054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305"/>
              </a:spcBef>
            </a:pP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МЕТОДИК  </a:t>
            </a:r>
            <a:r>
              <a:rPr dirty="0" sz="1600" spc="-65">
                <a:solidFill>
                  <a:srgbClr val="102D40"/>
                </a:solidFill>
                <a:latin typeface="Arial"/>
                <a:cs typeface="Arial"/>
              </a:rPr>
              <a:t>П</a:t>
            </a:r>
            <a:r>
              <a:rPr dirty="0" sz="1600" spc="-60">
                <a:solidFill>
                  <a:srgbClr val="102D40"/>
                </a:solidFill>
                <a:latin typeface="Arial"/>
                <a:cs typeface="Arial"/>
              </a:rPr>
              <a:t>С</a:t>
            </a:r>
            <a:r>
              <a:rPr dirty="0" sz="1600" spc="-65">
                <a:solidFill>
                  <a:srgbClr val="102D40"/>
                </a:solidFill>
                <a:latin typeface="Arial"/>
                <a:cs typeface="Arial"/>
              </a:rPr>
              <a:t>И</a:t>
            </a:r>
            <a:r>
              <a:rPr dirty="0" sz="1600" spc="-55">
                <a:solidFill>
                  <a:srgbClr val="102D40"/>
                </a:solidFill>
                <a:latin typeface="Arial"/>
                <a:cs typeface="Arial"/>
              </a:rPr>
              <a:t>Х</a:t>
            </a:r>
            <a:r>
              <a:rPr dirty="0" sz="1600" spc="-75">
                <a:solidFill>
                  <a:srgbClr val="102D40"/>
                </a:solidFill>
                <a:latin typeface="Arial"/>
                <a:cs typeface="Arial"/>
              </a:rPr>
              <a:t>О</a:t>
            </a:r>
            <a:r>
              <a:rPr dirty="0" sz="1600" spc="-55">
                <a:solidFill>
                  <a:srgbClr val="102D40"/>
                </a:solidFill>
                <a:latin typeface="Arial"/>
                <a:cs typeface="Arial"/>
              </a:rPr>
              <a:t>Л</a:t>
            </a:r>
            <a:r>
              <a:rPr dirty="0" sz="1600" spc="-60">
                <a:solidFill>
                  <a:srgbClr val="102D40"/>
                </a:solidFill>
                <a:latin typeface="Arial"/>
                <a:cs typeface="Arial"/>
              </a:rPr>
              <a:t>ОГИ</a:t>
            </a:r>
            <a:r>
              <a:rPr dirty="0" sz="1600" spc="-65">
                <a:solidFill>
                  <a:srgbClr val="102D40"/>
                </a:solidFill>
                <a:latin typeface="Arial"/>
                <a:cs typeface="Arial"/>
              </a:rPr>
              <a:t>ЧЕ</a:t>
            </a:r>
            <a:r>
              <a:rPr dirty="0" sz="1600" spc="-55">
                <a:solidFill>
                  <a:srgbClr val="102D40"/>
                </a:solidFill>
                <a:latin typeface="Arial"/>
                <a:cs typeface="Arial"/>
              </a:rPr>
              <a:t>СК</a:t>
            </a:r>
            <a:r>
              <a:rPr dirty="0" sz="1600" spc="-50">
                <a:solidFill>
                  <a:srgbClr val="102D40"/>
                </a:solidFill>
                <a:latin typeface="Arial"/>
                <a:cs typeface="Arial"/>
              </a:rPr>
              <a:t>ОЙ  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ДИАГНОСТИКИ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5950" y="3117850"/>
            <a:ext cx="288671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67640" rIns="0" bIns="0" rtlCol="0" vert="horz">
            <a:spAutoFit/>
          </a:bodyPr>
          <a:lstStyle/>
          <a:p>
            <a:pPr algn="ctr" marL="606425" marR="597535" indent="-11430">
              <a:lnSpc>
                <a:spcPct val="87300"/>
              </a:lnSpc>
              <a:spcBef>
                <a:spcPts val="1320"/>
              </a:spcBef>
            </a:pP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СОЦИАЛЬНАЯ  ДИАГНОСТИКА</a:t>
            </a:r>
            <a:r>
              <a:rPr dirty="0" sz="1600" spc="-6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–  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СОЦИОМЕТРИЯ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1404" y="3117850"/>
            <a:ext cx="288544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3505" rIns="0" bIns="0" rtlCol="0" vert="horz">
            <a:spAutoFit/>
          </a:bodyPr>
          <a:lstStyle/>
          <a:p>
            <a:pPr algn="ctr" marL="255904" marR="365125" indent="109220">
              <a:lnSpc>
                <a:spcPct val="89200"/>
              </a:lnSpc>
              <a:spcBef>
                <a:spcPts val="815"/>
              </a:spcBef>
            </a:pP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БЛОК КОРРЕЛЯЦИИ  </a:t>
            </a:r>
            <a:r>
              <a:rPr dirty="0" sz="1600" spc="-65">
                <a:solidFill>
                  <a:srgbClr val="102D40"/>
                </a:solidFill>
                <a:latin typeface="Arial"/>
                <a:cs typeface="Arial"/>
              </a:rPr>
              <a:t>П</a:t>
            </a:r>
            <a:r>
              <a:rPr dirty="0" sz="1600" spc="-60">
                <a:solidFill>
                  <a:srgbClr val="102D40"/>
                </a:solidFill>
                <a:latin typeface="Arial"/>
                <a:cs typeface="Arial"/>
              </a:rPr>
              <a:t>С</a:t>
            </a:r>
            <a:r>
              <a:rPr dirty="0" sz="1600" spc="-65">
                <a:solidFill>
                  <a:srgbClr val="102D40"/>
                </a:solidFill>
                <a:latin typeface="Arial"/>
                <a:cs typeface="Arial"/>
              </a:rPr>
              <a:t>И</a:t>
            </a:r>
            <a:r>
              <a:rPr dirty="0" sz="1600" spc="-55">
                <a:solidFill>
                  <a:srgbClr val="102D40"/>
                </a:solidFill>
                <a:latin typeface="Arial"/>
                <a:cs typeface="Arial"/>
              </a:rPr>
              <a:t>Х</a:t>
            </a:r>
            <a:r>
              <a:rPr dirty="0" sz="1600" spc="-75">
                <a:solidFill>
                  <a:srgbClr val="102D40"/>
                </a:solidFill>
                <a:latin typeface="Arial"/>
                <a:cs typeface="Arial"/>
              </a:rPr>
              <a:t>О</a:t>
            </a:r>
            <a:r>
              <a:rPr dirty="0" sz="1600" spc="-45">
                <a:solidFill>
                  <a:srgbClr val="102D40"/>
                </a:solidFill>
                <a:latin typeface="Arial"/>
                <a:cs typeface="Arial"/>
              </a:rPr>
              <a:t>-С</a:t>
            </a:r>
            <a:r>
              <a:rPr dirty="0" sz="1600" spc="-70">
                <a:solidFill>
                  <a:srgbClr val="102D40"/>
                </a:solidFill>
                <a:latin typeface="Arial"/>
                <a:cs typeface="Arial"/>
              </a:rPr>
              <a:t>О</a:t>
            </a:r>
            <a:r>
              <a:rPr dirty="0" sz="1600" spc="-60">
                <a:solidFill>
                  <a:srgbClr val="102D40"/>
                </a:solidFill>
                <a:latin typeface="Arial"/>
                <a:cs typeface="Arial"/>
              </a:rPr>
              <a:t>Ц</a:t>
            </a:r>
            <a:r>
              <a:rPr dirty="0" sz="1600" spc="-65">
                <a:solidFill>
                  <a:srgbClr val="102D40"/>
                </a:solidFill>
                <a:latin typeface="Arial"/>
                <a:cs typeface="Arial"/>
              </a:rPr>
              <a:t>И</a:t>
            </a:r>
            <a:r>
              <a:rPr dirty="0" sz="1600" spc="-65">
                <a:solidFill>
                  <a:srgbClr val="102D40"/>
                </a:solidFill>
                <a:latin typeface="Arial"/>
                <a:cs typeface="Arial"/>
              </a:rPr>
              <a:t>А</a:t>
            </a:r>
            <a:r>
              <a:rPr dirty="0" sz="1600" spc="-60">
                <a:solidFill>
                  <a:srgbClr val="102D40"/>
                </a:solidFill>
                <a:latin typeface="Arial"/>
                <a:cs typeface="Arial"/>
              </a:rPr>
              <a:t>Л</a:t>
            </a:r>
            <a:r>
              <a:rPr dirty="0" sz="1600" spc="-60">
                <a:solidFill>
                  <a:srgbClr val="102D40"/>
                </a:solidFill>
                <a:latin typeface="Arial"/>
                <a:cs typeface="Arial"/>
              </a:rPr>
              <a:t>ЬН</a:t>
            </a:r>
            <a:r>
              <a:rPr dirty="0" sz="1600" spc="-70">
                <a:solidFill>
                  <a:srgbClr val="102D40"/>
                </a:solidFill>
                <a:latin typeface="Arial"/>
                <a:cs typeface="Arial"/>
              </a:rPr>
              <a:t>О</a:t>
            </a:r>
            <a:r>
              <a:rPr dirty="0" sz="1600" spc="-55">
                <a:solidFill>
                  <a:srgbClr val="102D40"/>
                </a:solidFill>
                <a:latin typeface="Arial"/>
                <a:cs typeface="Arial"/>
              </a:rPr>
              <a:t>Г</a:t>
            </a:r>
            <a:r>
              <a:rPr dirty="0" sz="1600" spc="-35">
                <a:solidFill>
                  <a:srgbClr val="102D40"/>
                </a:solidFill>
                <a:latin typeface="Arial"/>
                <a:cs typeface="Arial"/>
              </a:rPr>
              <a:t>О  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И 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ФИЗИЧЕСКОГО  СОСТОЯНИЙ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66859" y="3117850"/>
            <a:ext cx="288544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4615" rIns="0" bIns="0" rtlCol="0" vert="horz">
            <a:spAutoFit/>
          </a:bodyPr>
          <a:lstStyle/>
          <a:p>
            <a:pPr algn="ctr" marL="153035" marR="141605">
              <a:lnSpc>
                <a:spcPct val="94300"/>
              </a:lnSpc>
              <a:spcBef>
                <a:spcPts val="745"/>
              </a:spcBef>
            </a:pP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АНАЛИТИЧЕСКИЕ</a:t>
            </a:r>
            <a:r>
              <a:rPr dirty="0" sz="1500" spc="-3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ОТЧЕТЫ:  ХАРАКТЕРИСТИКИ,  ПРОГНОЗЫ,  РЕКОМЕНДАЦИИ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400" y="4283709"/>
            <a:ext cx="288544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1594" rIns="0" bIns="0" rtlCol="0" vert="horz">
            <a:spAutoFit/>
          </a:bodyPr>
          <a:lstStyle/>
          <a:p>
            <a:pPr algn="ctr" marL="323215" marR="316865" indent="-1270">
              <a:lnSpc>
                <a:spcPct val="94400"/>
              </a:lnSpc>
              <a:spcBef>
                <a:spcPts val="484"/>
              </a:spcBef>
            </a:pP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ПСИХОЛОГИЧЕСКОЕ  ЦЕЛЕПОЛАГАНИЕ </a:t>
            </a:r>
            <a:r>
              <a:rPr dirty="0" sz="1500">
                <a:solidFill>
                  <a:srgbClr val="102D40"/>
                </a:solidFill>
                <a:latin typeface="Arial"/>
                <a:cs typeface="Arial"/>
              </a:rPr>
              <a:t>–  </a:t>
            </a:r>
            <a:r>
              <a:rPr dirty="0" sz="1500" spc="-25">
                <a:solidFill>
                  <a:srgbClr val="102D40"/>
                </a:solidFill>
                <a:latin typeface="Arial"/>
                <a:cs typeface="Arial"/>
              </a:rPr>
              <a:t>ЗАДАЧИ</a:t>
            </a:r>
            <a:r>
              <a:rPr dirty="0" sz="1500" spc="-114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02D40"/>
                </a:solidFill>
                <a:latin typeface="Arial"/>
                <a:cs typeface="Arial"/>
              </a:rPr>
              <a:t>ЛИЧНОСТНОГО  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РАЗВИТИЯ</a:t>
            </a:r>
            <a:r>
              <a:rPr dirty="0" sz="1500" spc="-1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ДЕТЕЙ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55950" y="4279265"/>
            <a:ext cx="288671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55575" rIns="0" bIns="0" rtlCol="0" vert="horz">
            <a:spAutoFit/>
          </a:bodyPr>
          <a:lstStyle/>
          <a:p>
            <a:pPr algn="ctr" marL="802005" marR="714375" indent="-1905">
              <a:lnSpc>
                <a:spcPct val="89700"/>
              </a:lnSpc>
              <a:spcBef>
                <a:spcPts val="1225"/>
              </a:spcBef>
            </a:pP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БАНК  ПРОГРАММ</a:t>
            </a:r>
            <a:r>
              <a:rPr dirty="0" sz="1600" spc="-7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И  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ПРОЕКТОВ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61404" y="4279265"/>
            <a:ext cx="288544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65735" rIns="0" bIns="0" rtlCol="0" vert="horz">
            <a:spAutoFit/>
          </a:bodyPr>
          <a:lstStyle/>
          <a:p>
            <a:pPr marL="392430" marR="301625" indent="347980">
              <a:lnSpc>
                <a:spcPct val="89100"/>
              </a:lnSpc>
              <a:spcBef>
                <a:spcPts val="1305"/>
              </a:spcBef>
            </a:pP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КОНСТРУКТОР  ВОСПИТАТЕЛЬНЫХ</a:t>
            </a:r>
            <a:r>
              <a:rPr dirty="0" sz="1600" spc="-6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И  УЧЕБНЫХ</a:t>
            </a:r>
            <a:r>
              <a:rPr dirty="0" sz="1600" spc="-5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ПРОЕКТОВ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66859" y="4279265"/>
            <a:ext cx="288544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043305" marR="796925" indent="-181610">
              <a:lnSpc>
                <a:spcPts val="1750"/>
              </a:lnSpc>
              <a:spcBef>
                <a:spcPts val="5"/>
              </a:spcBef>
            </a:pP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ГЕНЕ</a:t>
            </a:r>
            <a:r>
              <a:rPr dirty="0" sz="1600" spc="-10">
                <a:solidFill>
                  <a:srgbClr val="102D40"/>
                </a:solidFill>
                <a:latin typeface="Arial"/>
                <a:cs typeface="Arial"/>
              </a:rPr>
              <a:t>Р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А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Т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ОР  </a:t>
            </a:r>
            <a:r>
              <a:rPr dirty="0" sz="1600" spc="-10">
                <a:solidFill>
                  <a:srgbClr val="102D40"/>
                </a:solidFill>
                <a:latin typeface="Arial"/>
                <a:cs typeface="Arial"/>
              </a:rPr>
              <a:t>ПЛАНОВ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2400" y="5445125"/>
            <a:ext cx="288544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1755" rIns="0" bIns="0" rtlCol="0" vert="horz">
            <a:spAutoFit/>
          </a:bodyPr>
          <a:lstStyle/>
          <a:p>
            <a:pPr algn="ctr" marL="394335" marR="299720" indent="635">
              <a:lnSpc>
                <a:spcPct val="89100"/>
              </a:lnSpc>
              <a:spcBef>
                <a:spcPts val="565"/>
              </a:spcBef>
            </a:pP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КОНСТРУКТОР  СЦЕНАРИЕВ УРОКОВ  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И</a:t>
            </a:r>
            <a:r>
              <a:rPr dirty="0" sz="1600" spc="-5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ВОСПИТАТЕЛЬНЫХ  МЕРОПРИЯТИЙ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55950" y="5440679"/>
            <a:ext cx="288671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45415" rIns="0" bIns="0" rtlCol="0" vert="horz">
            <a:spAutoFit/>
          </a:bodyPr>
          <a:lstStyle/>
          <a:p>
            <a:pPr marL="518159" marR="564515" indent="207010">
              <a:lnSpc>
                <a:spcPts val="1760"/>
              </a:lnSpc>
              <a:spcBef>
                <a:spcPts val="1145"/>
              </a:spcBef>
            </a:pP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ИНДИКАТОРЫ  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Д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Е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С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Т</a:t>
            </a:r>
            <a:r>
              <a:rPr dirty="0" sz="1600" spc="-10">
                <a:solidFill>
                  <a:srgbClr val="102D40"/>
                </a:solidFill>
                <a:latin typeface="Arial"/>
                <a:cs typeface="Arial"/>
              </a:rPr>
              <a:t>Р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УК</a:t>
            </a:r>
            <a:r>
              <a:rPr dirty="0" sz="1600" spc="-10">
                <a:solidFill>
                  <a:srgbClr val="102D40"/>
                </a:solidFill>
                <a:latin typeface="Arial"/>
                <a:cs typeface="Arial"/>
              </a:rPr>
              <a:t>Т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И</a:t>
            </a:r>
            <a:r>
              <a:rPr dirty="0" sz="1600" spc="-10">
                <a:solidFill>
                  <a:srgbClr val="102D40"/>
                </a:solidFill>
                <a:latin typeface="Arial"/>
                <a:cs typeface="Arial"/>
              </a:rPr>
              <a:t>В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Н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Ы</a:t>
            </a: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Х</a:t>
            </a:r>
            <a:endParaRPr sz="1600">
              <a:latin typeface="Arial"/>
              <a:cs typeface="Arial"/>
            </a:endParaRPr>
          </a:p>
          <a:p>
            <a:pPr marL="787400">
              <a:lnSpc>
                <a:spcPct val="100000"/>
              </a:lnSpc>
              <a:spcBef>
                <a:spcPts val="260"/>
              </a:spcBef>
            </a:pP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ПРОЦЕССОВ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61404" y="5440679"/>
            <a:ext cx="288544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6530" rIns="0" bIns="0" rtlCol="0" vert="horz">
            <a:spAutoFit/>
          </a:bodyPr>
          <a:lstStyle/>
          <a:p>
            <a:pPr algn="ctr" marL="560070" marR="488950" indent="635">
              <a:lnSpc>
                <a:spcPct val="87200"/>
              </a:lnSpc>
              <a:spcBef>
                <a:spcPts val="1390"/>
              </a:spcBef>
            </a:pPr>
            <a:r>
              <a:rPr dirty="0" sz="1600">
                <a:solidFill>
                  <a:srgbClr val="102D40"/>
                </a:solidFill>
                <a:latin typeface="Arial"/>
                <a:cs typeface="Arial"/>
              </a:rPr>
              <a:t>ИЗМЕРЕНИЕ  </a:t>
            </a:r>
            <a:r>
              <a:rPr dirty="0" sz="1600" spc="-10">
                <a:solidFill>
                  <a:srgbClr val="102D40"/>
                </a:solidFill>
                <a:latin typeface="Arial"/>
                <a:cs typeface="Arial"/>
              </a:rPr>
              <a:t>ЭФ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Ф</a:t>
            </a:r>
            <a:r>
              <a:rPr dirty="0" sz="1600" spc="-10">
                <a:solidFill>
                  <a:srgbClr val="102D40"/>
                </a:solidFill>
                <a:latin typeface="Arial"/>
                <a:cs typeface="Arial"/>
              </a:rPr>
              <a:t>Е</a:t>
            </a:r>
            <a:r>
              <a:rPr dirty="0" sz="1600" spc="-15">
                <a:solidFill>
                  <a:srgbClr val="102D40"/>
                </a:solidFill>
                <a:latin typeface="Arial"/>
                <a:cs typeface="Arial"/>
              </a:rPr>
              <a:t>К</a:t>
            </a:r>
            <a:r>
              <a:rPr dirty="0" sz="1600" spc="-10">
                <a:solidFill>
                  <a:srgbClr val="102D40"/>
                </a:solidFill>
                <a:latin typeface="Arial"/>
                <a:cs typeface="Arial"/>
              </a:rPr>
              <a:t>ТИВ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Н</a:t>
            </a:r>
            <a:r>
              <a:rPr dirty="0" sz="1600" spc="-15">
                <a:solidFill>
                  <a:srgbClr val="102D40"/>
                </a:solidFill>
                <a:latin typeface="Arial"/>
                <a:cs typeface="Arial"/>
              </a:rPr>
              <a:t>О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С</a:t>
            </a:r>
            <a:r>
              <a:rPr dirty="0" sz="1600" spc="-10">
                <a:solidFill>
                  <a:srgbClr val="102D40"/>
                </a:solidFill>
                <a:latin typeface="Arial"/>
                <a:cs typeface="Arial"/>
              </a:rPr>
              <a:t>ТИ  </a:t>
            </a:r>
            <a:r>
              <a:rPr dirty="0" sz="1600" spc="-5">
                <a:solidFill>
                  <a:srgbClr val="102D40"/>
                </a:solidFill>
                <a:latin typeface="Arial"/>
                <a:cs typeface="Arial"/>
              </a:rPr>
              <a:t>ПЕДАГОГОВ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66859" y="5440679"/>
            <a:ext cx="2885440" cy="10001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7150" rIns="0" bIns="0" rtlCol="0" vert="horz">
            <a:spAutoFit/>
          </a:bodyPr>
          <a:lstStyle/>
          <a:p>
            <a:pPr algn="ctr" marL="734060" marR="657225">
              <a:lnSpc>
                <a:spcPct val="93800"/>
              </a:lnSpc>
              <a:spcBef>
                <a:spcPts val="450"/>
              </a:spcBef>
            </a:pPr>
            <a:r>
              <a:rPr dirty="0" sz="1500">
                <a:solidFill>
                  <a:srgbClr val="102D40"/>
                </a:solidFill>
                <a:latin typeface="Arial"/>
                <a:cs typeface="Arial"/>
              </a:rPr>
              <a:t>ИН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С</a:t>
            </a:r>
            <a:r>
              <a:rPr dirty="0" sz="1500">
                <a:solidFill>
                  <a:srgbClr val="102D40"/>
                </a:solidFill>
                <a:latin typeface="Arial"/>
                <a:cs typeface="Arial"/>
              </a:rPr>
              <a:t>ТР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УМ</a:t>
            </a:r>
            <a:r>
              <a:rPr dirty="0" sz="1500">
                <a:solidFill>
                  <a:srgbClr val="102D40"/>
                </a:solidFill>
                <a:latin typeface="Arial"/>
                <a:cs typeface="Arial"/>
              </a:rPr>
              <a:t>ЕНТЫ  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МО</a:t>
            </a:r>
            <a:r>
              <a:rPr dirty="0" sz="1500">
                <a:solidFill>
                  <a:srgbClr val="102D40"/>
                </a:solidFill>
                <a:latin typeface="Arial"/>
                <a:cs typeface="Arial"/>
              </a:rPr>
              <a:t>НИТ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О</a:t>
            </a:r>
            <a:r>
              <a:rPr dirty="0" sz="1500">
                <a:solidFill>
                  <a:srgbClr val="102D40"/>
                </a:solidFill>
                <a:latin typeface="Arial"/>
                <a:cs typeface="Arial"/>
              </a:rPr>
              <a:t>РИН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Г</a:t>
            </a:r>
            <a:r>
              <a:rPr dirty="0" sz="1500">
                <a:solidFill>
                  <a:srgbClr val="102D40"/>
                </a:solidFill>
                <a:latin typeface="Arial"/>
                <a:cs typeface="Arial"/>
              </a:rPr>
              <a:t>А  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Л</a:t>
            </a:r>
            <a:r>
              <a:rPr dirty="0" sz="1500">
                <a:solidFill>
                  <a:srgbClr val="102D40"/>
                </a:solidFill>
                <a:latin typeface="Arial"/>
                <a:cs typeface="Arial"/>
              </a:rPr>
              <a:t>ИЧН</a:t>
            </a:r>
            <a:r>
              <a:rPr dirty="0" sz="1500" spc="-10">
                <a:solidFill>
                  <a:srgbClr val="102D40"/>
                </a:solidFill>
                <a:latin typeface="Arial"/>
                <a:cs typeface="Arial"/>
              </a:rPr>
              <a:t>О</a:t>
            </a:r>
            <a:r>
              <a:rPr dirty="0" sz="1500">
                <a:solidFill>
                  <a:srgbClr val="102D40"/>
                </a:solidFill>
                <a:latin typeface="Arial"/>
                <a:cs typeface="Arial"/>
              </a:rPr>
              <a:t>СТН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ОГ</a:t>
            </a:r>
            <a:r>
              <a:rPr dirty="0" sz="1500">
                <a:solidFill>
                  <a:srgbClr val="102D40"/>
                </a:solidFill>
                <a:latin typeface="Arial"/>
                <a:cs typeface="Arial"/>
              </a:rPr>
              <a:t>О  </a:t>
            </a:r>
            <a:r>
              <a:rPr dirty="0" sz="1500" spc="-5">
                <a:solidFill>
                  <a:srgbClr val="102D40"/>
                </a:solidFill>
                <a:latin typeface="Arial"/>
                <a:cs typeface="Arial"/>
              </a:rPr>
              <a:t>РАЗВИТИЯ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39514" y="116763"/>
            <a:ext cx="3929379" cy="1192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63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118587"/>
                </a:solidFill>
                <a:latin typeface="Arial"/>
                <a:cs typeface="Arial"/>
              </a:rPr>
              <a:t>Образовательная система  автоматизирована </a:t>
            </a:r>
            <a:r>
              <a:rPr dirty="0" sz="1800" b="1">
                <a:solidFill>
                  <a:srgbClr val="118587"/>
                </a:solidFill>
                <a:latin typeface="Arial"/>
                <a:cs typeface="Arial"/>
              </a:rPr>
              <a:t>в </a:t>
            </a:r>
            <a:r>
              <a:rPr dirty="0" sz="1800" spc="-5" b="1">
                <a:solidFill>
                  <a:srgbClr val="118587"/>
                </a:solidFill>
                <a:latin typeface="Arial"/>
                <a:cs typeface="Arial"/>
              </a:rPr>
              <a:t>специально  созданной программе </a:t>
            </a:r>
            <a:r>
              <a:rPr dirty="0" sz="1800" b="1">
                <a:solidFill>
                  <a:srgbClr val="118587"/>
                </a:solidFill>
                <a:latin typeface="Arial"/>
                <a:cs typeface="Arial"/>
              </a:rPr>
              <a:t>–</a:t>
            </a:r>
            <a:r>
              <a:rPr dirty="0" sz="1800" spc="-40" b="1">
                <a:solidFill>
                  <a:srgbClr val="118587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18587"/>
                </a:solidFill>
                <a:latin typeface="Arial"/>
                <a:cs typeface="Arial"/>
              </a:rPr>
              <a:t>облачном  сервисе</a:t>
            </a:r>
            <a:r>
              <a:rPr dirty="0" sz="1800" spc="-10" b="1">
                <a:solidFill>
                  <a:srgbClr val="118587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118587"/>
                </a:solidFill>
                <a:latin typeface="Arial"/>
                <a:cs typeface="Arial"/>
              </a:rPr>
              <a:t>«Универсал-онлайн».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615694" y="2191765"/>
            <a:ext cx="87972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СЕРВИС КАК ИНСТРУМЕНТ ВСЕСТОРОННЕГО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2432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919" y="3736338"/>
            <a:ext cx="3880483" cy="2743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99559" y="2351404"/>
            <a:ext cx="4140822" cy="1617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2270" y="2436495"/>
            <a:ext cx="3918585" cy="1394460"/>
          </a:xfrm>
          <a:custGeom>
            <a:avLst/>
            <a:gdLst/>
            <a:ahLst/>
            <a:cxnLst/>
            <a:rect l="l" t="t" r="r" b="b"/>
            <a:pathLst>
              <a:path w="3918584" h="1394460">
                <a:moveTo>
                  <a:pt x="0" y="1394459"/>
                </a:moveTo>
                <a:lnTo>
                  <a:pt x="3918585" y="1394459"/>
                </a:lnTo>
                <a:lnTo>
                  <a:pt x="3918585" y="0"/>
                </a:lnTo>
                <a:lnTo>
                  <a:pt x="0" y="0"/>
                </a:lnTo>
                <a:lnTo>
                  <a:pt x="0" y="1394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75293" y="2351404"/>
            <a:ext cx="4116704" cy="1617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68640" y="2436495"/>
            <a:ext cx="3918585" cy="1394460"/>
          </a:xfrm>
          <a:custGeom>
            <a:avLst/>
            <a:gdLst/>
            <a:ahLst/>
            <a:cxnLst/>
            <a:rect l="l" t="t" r="r" b="b"/>
            <a:pathLst>
              <a:path w="3918584" h="1394460">
                <a:moveTo>
                  <a:pt x="0" y="1394459"/>
                </a:moveTo>
                <a:lnTo>
                  <a:pt x="3918584" y="1394459"/>
                </a:lnTo>
                <a:lnTo>
                  <a:pt x="3918584" y="0"/>
                </a:lnTo>
                <a:lnTo>
                  <a:pt x="0" y="0"/>
                </a:lnTo>
                <a:lnTo>
                  <a:pt x="0" y="1394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99559" y="3804920"/>
            <a:ext cx="4140822" cy="1617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92270" y="3890645"/>
            <a:ext cx="3918585" cy="1394460"/>
          </a:xfrm>
          <a:custGeom>
            <a:avLst/>
            <a:gdLst/>
            <a:ahLst/>
            <a:cxnLst/>
            <a:rect l="l" t="t" r="r" b="b"/>
            <a:pathLst>
              <a:path w="3918584" h="1394460">
                <a:moveTo>
                  <a:pt x="0" y="1394459"/>
                </a:moveTo>
                <a:lnTo>
                  <a:pt x="3918585" y="1394459"/>
                </a:lnTo>
                <a:lnTo>
                  <a:pt x="3918585" y="0"/>
                </a:lnTo>
                <a:lnTo>
                  <a:pt x="0" y="0"/>
                </a:lnTo>
                <a:lnTo>
                  <a:pt x="0" y="1394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75293" y="3804918"/>
            <a:ext cx="4116704" cy="1617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68640" y="3890645"/>
            <a:ext cx="3918585" cy="1394460"/>
          </a:xfrm>
          <a:custGeom>
            <a:avLst/>
            <a:gdLst/>
            <a:ahLst/>
            <a:cxnLst/>
            <a:rect l="l" t="t" r="r" b="b"/>
            <a:pathLst>
              <a:path w="3918584" h="1394460">
                <a:moveTo>
                  <a:pt x="0" y="1394459"/>
                </a:moveTo>
                <a:lnTo>
                  <a:pt x="3918584" y="1394459"/>
                </a:lnTo>
                <a:lnTo>
                  <a:pt x="3918584" y="0"/>
                </a:lnTo>
                <a:lnTo>
                  <a:pt x="0" y="0"/>
                </a:lnTo>
                <a:lnTo>
                  <a:pt x="0" y="1394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99559" y="5257800"/>
            <a:ext cx="4140822" cy="160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92270" y="5342890"/>
            <a:ext cx="3918585" cy="1394460"/>
          </a:xfrm>
          <a:custGeom>
            <a:avLst/>
            <a:gdLst/>
            <a:ahLst/>
            <a:cxnLst/>
            <a:rect l="l" t="t" r="r" b="b"/>
            <a:pathLst>
              <a:path w="3918584" h="1394459">
                <a:moveTo>
                  <a:pt x="0" y="1394460"/>
                </a:moveTo>
                <a:lnTo>
                  <a:pt x="3918585" y="1394460"/>
                </a:lnTo>
                <a:lnTo>
                  <a:pt x="3918585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075293" y="5257799"/>
            <a:ext cx="4116704" cy="1600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68640" y="5342890"/>
            <a:ext cx="3918585" cy="1394460"/>
          </a:xfrm>
          <a:custGeom>
            <a:avLst/>
            <a:gdLst/>
            <a:ahLst/>
            <a:cxnLst/>
            <a:rect l="l" t="t" r="r" b="b"/>
            <a:pathLst>
              <a:path w="3918584" h="1394459">
                <a:moveTo>
                  <a:pt x="0" y="1394460"/>
                </a:moveTo>
                <a:lnTo>
                  <a:pt x="3918584" y="1394460"/>
                </a:lnTo>
                <a:lnTo>
                  <a:pt x="3918584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80847" y="500652"/>
            <a:ext cx="3818890" cy="154241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10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Низкая эффективность  образовательного процесса </a:t>
            </a:r>
            <a:r>
              <a:rPr dirty="0">
                <a:solidFill>
                  <a:srgbClr val="FFFFFF"/>
                </a:solidFill>
              </a:rPr>
              <a:t>–  </a:t>
            </a:r>
            <a:r>
              <a:rPr dirty="0" spc="-5">
                <a:solidFill>
                  <a:srgbClr val="FFFFFF"/>
                </a:solidFill>
              </a:rPr>
              <a:t>дефект целеполагания, что, </a:t>
            </a:r>
            <a:r>
              <a:rPr dirty="0">
                <a:solidFill>
                  <a:srgbClr val="FFFFFF"/>
                </a:solidFill>
              </a:rPr>
              <a:t>в свою  </a:t>
            </a:r>
            <a:r>
              <a:rPr dirty="0" spc="-5">
                <a:solidFill>
                  <a:srgbClr val="FFFFFF"/>
                </a:solidFill>
              </a:rPr>
              <a:t>очередь, обрекает педагогов </a:t>
            </a:r>
            <a:r>
              <a:rPr dirty="0">
                <a:solidFill>
                  <a:srgbClr val="FFFFFF"/>
                </a:solidFill>
              </a:rPr>
              <a:t>на  </a:t>
            </a:r>
            <a:r>
              <a:rPr dirty="0" spc="-5">
                <a:solidFill>
                  <a:srgbClr val="FFFFFF"/>
                </a:solidFill>
              </a:rPr>
              <a:t>безрезультатную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работу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8923" y="1964689"/>
            <a:ext cx="331406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" b="1">
                <a:solidFill>
                  <a:srgbClr val="102D40"/>
                </a:solidFill>
                <a:latin typeface="Arial"/>
                <a:cs typeface="Arial"/>
              </a:rPr>
              <a:t>ЧТО ЕСТЬ</a:t>
            </a:r>
            <a:r>
              <a:rPr dirty="0" sz="2600" spc="-45" b="1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102D40"/>
                </a:solidFill>
                <a:latin typeface="Arial"/>
                <a:cs typeface="Arial"/>
              </a:rPr>
              <a:t>СЕЙЧАС: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32869" y="1964689"/>
            <a:ext cx="329819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00" spc="-5" b="1">
                <a:solidFill>
                  <a:srgbClr val="102D40"/>
                </a:solidFill>
                <a:latin typeface="Arial"/>
                <a:cs typeface="Arial"/>
              </a:rPr>
              <a:t>ЧТО ДАЁТ</a:t>
            </a:r>
            <a:r>
              <a:rPr dirty="0" sz="2600" spc="-60" b="1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102D40"/>
                </a:solidFill>
                <a:latin typeface="Arial"/>
                <a:cs typeface="Arial"/>
              </a:rPr>
              <a:t>СЕРВИС: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1482" y="2866135"/>
            <a:ext cx="3268345" cy="57277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447675">
              <a:lnSpc>
                <a:spcPts val="2150"/>
              </a:lnSpc>
              <a:spcBef>
                <a:spcPts val="180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Одинаковый подход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и 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требования ко всем</a:t>
            </a:r>
            <a:r>
              <a:rPr dirty="0" sz="1800" spc="-1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ученикам.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45143" y="2602331"/>
            <a:ext cx="3120390" cy="11201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12700" marR="5080">
              <a:lnSpc>
                <a:spcPts val="2140"/>
              </a:lnSpc>
              <a:spcBef>
                <a:spcPts val="185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Особенный</a:t>
            </a:r>
            <a:r>
              <a:rPr dirty="0" sz="1800" spc="-2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индивидуальный  подход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к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каждому</a:t>
            </a:r>
            <a:r>
              <a:rPr dirty="0" sz="1800" spc="-2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ученику.</a:t>
            </a:r>
            <a:endParaRPr sz="1800">
              <a:latin typeface="Arial"/>
              <a:cs typeface="Arial"/>
            </a:endParaRPr>
          </a:p>
          <a:p>
            <a:pPr algn="ctr" marL="50165" marR="41910" indent="1905">
              <a:lnSpc>
                <a:spcPts val="2140"/>
              </a:lnSpc>
              <a:spcBef>
                <a:spcPts val="35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Персональний характер  образовательного</a:t>
            </a:r>
            <a:r>
              <a:rPr dirty="0" sz="1800" spc="-2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102D40"/>
                </a:solidFill>
                <a:latin typeface="Arial"/>
                <a:cs typeface="Arial"/>
              </a:rPr>
              <a:t>процесса.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34559" y="4285742"/>
            <a:ext cx="2767965" cy="8445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065" marR="5080">
              <a:lnSpc>
                <a:spcPct val="99300"/>
              </a:lnSpc>
              <a:spcBef>
                <a:spcPts val="114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Критерий успеваемости</a:t>
            </a:r>
            <a:r>
              <a:rPr dirty="0" sz="1800" spc="-4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– 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высокие оценки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и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балл  ВНО.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39488" y="5552185"/>
            <a:ext cx="3174365" cy="8445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065" marR="5080">
              <a:lnSpc>
                <a:spcPct val="99300"/>
              </a:lnSpc>
              <a:spcBef>
                <a:spcPts val="114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Предметно-ориентированное 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содержание 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образовательного</a:t>
            </a:r>
            <a:r>
              <a:rPr dirty="0" sz="1800" spc="-1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контента.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63101" y="4029709"/>
            <a:ext cx="2823845" cy="1121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Всестороннее</a:t>
            </a:r>
            <a:r>
              <a:rPr dirty="0" sz="1800" spc="-3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личностное  развитие</a:t>
            </a:r>
            <a:r>
              <a:rPr dirty="0" sz="1800" spc="-1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ученика.</a:t>
            </a:r>
            <a:endParaRPr sz="1800">
              <a:latin typeface="Arial"/>
              <a:cs typeface="Arial"/>
            </a:endParaRPr>
          </a:p>
          <a:p>
            <a:pPr algn="ctr" marL="278130" marR="270510">
              <a:lnSpc>
                <a:spcPts val="2150"/>
              </a:lnSpc>
              <a:spcBef>
                <a:spcPts val="80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Подготовка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к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жизни</a:t>
            </a:r>
            <a:r>
              <a:rPr dirty="0" sz="1800" spc="-6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в 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переменчивом</a:t>
            </a:r>
            <a:r>
              <a:rPr dirty="0" sz="1800" spc="-4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мире.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62060" y="5536946"/>
            <a:ext cx="2997200" cy="84518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700" marR="5080" indent="-2540">
              <a:lnSpc>
                <a:spcPts val="2150"/>
              </a:lnSpc>
              <a:spcBef>
                <a:spcPts val="180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Личностно-развивающее 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содержание 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образовательного</a:t>
            </a:r>
            <a:r>
              <a:rPr dirty="0" sz="1800" spc="-1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102D40"/>
                </a:solidFill>
                <a:latin typeface="Arial"/>
                <a:cs typeface="Arial"/>
              </a:rPr>
              <a:t>контента.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34329" y="349884"/>
            <a:ext cx="1423669" cy="1424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41363" y="756919"/>
            <a:ext cx="609599" cy="609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457687" y="349884"/>
            <a:ext cx="1423670" cy="14236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864724" y="756920"/>
            <a:ext cx="609599" cy="609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38815" y="784859"/>
            <a:ext cx="1353820" cy="0"/>
          </a:xfrm>
          <a:custGeom>
            <a:avLst/>
            <a:gdLst/>
            <a:ahLst/>
            <a:cxnLst/>
            <a:rect l="l" t="t" r="r" b="b"/>
            <a:pathLst>
              <a:path w="1353820" h="0">
                <a:moveTo>
                  <a:pt x="0" y="0"/>
                </a:moveTo>
                <a:lnTo>
                  <a:pt x="1353820" y="0"/>
                </a:lnTo>
              </a:path>
            </a:pathLst>
          </a:custGeom>
          <a:ln w="19812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5" y="784859"/>
            <a:ext cx="1352550" cy="0"/>
          </a:xfrm>
          <a:custGeom>
            <a:avLst/>
            <a:gdLst/>
            <a:ahLst/>
            <a:cxnLst/>
            <a:rect l="l" t="t" r="r" b="b"/>
            <a:pathLst>
              <a:path w="1352550" h="0">
                <a:moveTo>
                  <a:pt x="0" y="0"/>
                </a:moveTo>
                <a:lnTo>
                  <a:pt x="1352550" y="0"/>
                </a:lnTo>
              </a:path>
            </a:pathLst>
          </a:custGeom>
          <a:ln w="19812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59839" y="107315"/>
            <a:ext cx="9707878" cy="1196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43660" y="14617"/>
            <a:ext cx="9538957" cy="1356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3185" y="193039"/>
            <a:ext cx="9485630" cy="974090"/>
          </a:xfrm>
          <a:custGeom>
            <a:avLst/>
            <a:gdLst/>
            <a:ahLst/>
            <a:cxnLst/>
            <a:rect l="l" t="t" r="r" b="b"/>
            <a:pathLst>
              <a:path w="9485630" h="974090">
                <a:moveTo>
                  <a:pt x="0" y="974090"/>
                </a:moveTo>
                <a:lnTo>
                  <a:pt x="9485630" y="974090"/>
                </a:lnTo>
                <a:lnTo>
                  <a:pt x="9485630" y="0"/>
                </a:lnTo>
                <a:lnTo>
                  <a:pt x="0" y="0"/>
                </a:lnTo>
                <a:lnTo>
                  <a:pt x="0" y="974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9799" y="2486659"/>
            <a:ext cx="1106804" cy="1106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2180" y="1562100"/>
            <a:ext cx="9525" cy="1638935"/>
          </a:xfrm>
          <a:custGeom>
            <a:avLst/>
            <a:gdLst/>
            <a:ahLst/>
            <a:cxnLst/>
            <a:rect l="l" t="t" r="r" b="b"/>
            <a:pathLst>
              <a:path w="9525" h="1638935">
                <a:moveTo>
                  <a:pt x="9525" y="1638935"/>
                </a:moveTo>
                <a:lnTo>
                  <a:pt x="0" y="0"/>
                </a:lnTo>
              </a:path>
            </a:pathLst>
          </a:custGeom>
          <a:ln w="28956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82369" y="2774314"/>
            <a:ext cx="609599" cy="609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19829" y="2484754"/>
            <a:ext cx="1106804" cy="1106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10304" y="2914014"/>
            <a:ext cx="0" cy="1476375"/>
          </a:xfrm>
          <a:custGeom>
            <a:avLst/>
            <a:gdLst/>
            <a:ahLst/>
            <a:cxnLst/>
            <a:rect l="l" t="t" r="r" b="b"/>
            <a:pathLst>
              <a:path w="0" h="1476375">
                <a:moveTo>
                  <a:pt x="0" y="1476375"/>
                </a:moveTo>
                <a:lnTo>
                  <a:pt x="0" y="0"/>
                </a:lnTo>
              </a:path>
            </a:pathLst>
          </a:custGeom>
          <a:ln w="28956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62399" y="2731769"/>
            <a:ext cx="609599" cy="609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01129" y="2484754"/>
            <a:ext cx="1104887" cy="1106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91604" y="1560830"/>
            <a:ext cx="9525" cy="1638935"/>
          </a:xfrm>
          <a:custGeom>
            <a:avLst/>
            <a:gdLst/>
            <a:ahLst/>
            <a:cxnLst/>
            <a:rect l="l" t="t" r="r" b="b"/>
            <a:pathLst>
              <a:path w="9525" h="1638935">
                <a:moveTo>
                  <a:pt x="9525" y="1638935"/>
                </a:moveTo>
                <a:lnTo>
                  <a:pt x="0" y="0"/>
                </a:lnTo>
              </a:path>
            </a:pathLst>
          </a:custGeom>
          <a:ln w="28956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48143" y="2730499"/>
            <a:ext cx="611503" cy="609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74806" y="2486659"/>
            <a:ext cx="1104898" cy="11068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265284" y="2915920"/>
            <a:ext cx="9525" cy="1476375"/>
          </a:xfrm>
          <a:custGeom>
            <a:avLst/>
            <a:gdLst/>
            <a:ahLst/>
            <a:cxnLst/>
            <a:rect l="l" t="t" r="r" b="b"/>
            <a:pathLst>
              <a:path w="9525" h="1476375">
                <a:moveTo>
                  <a:pt x="0" y="1476374"/>
                </a:moveTo>
                <a:lnTo>
                  <a:pt x="9525" y="0"/>
                </a:lnTo>
              </a:path>
            </a:pathLst>
          </a:custGeom>
          <a:ln w="28956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23092" y="2773045"/>
            <a:ext cx="609599" cy="6095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5042534"/>
            <a:ext cx="12191997" cy="18154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510" y="4673600"/>
            <a:ext cx="5369557" cy="7562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220" y="4759325"/>
            <a:ext cx="5146675" cy="533400"/>
          </a:xfrm>
          <a:custGeom>
            <a:avLst/>
            <a:gdLst/>
            <a:ahLst/>
            <a:cxnLst/>
            <a:rect l="l" t="t" r="r" b="b"/>
            <a:pathLst>
              <a:path w="5146675" h="533400">
                <a:moveTo>
                  <a:pt x="0" y="533400"/>
                </a:moveTo>
                <a:lnTo>
                  <a:pt x="5146675" y="533400"/>
                </a:lnTo>
                <a:lnTo>
                  <a:pt x="5146675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682750" y="210565"/>
            <a:ext cx="92309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102E41"/>
                </a:solidFill>
              </a:rPr>
              <a:t>«Универсал-онлайн» </a:t>
            </a:r>
            <a:r>
              <a:rPr dirty="0" sz="3600">
                <a:solidFill>
                  <a:srgbClr val="102D40"/>
                </a:solidFill>
              </a:rPr>
              <a:t>– </a:t>
            </a:r>
            <a:r>
              <a:rPr dirty="0" sz="3600" spc="-5">
                <a:solidFill>
                  <a:srgbClr val="102E41"/>
                </a:solidFill>
              </a:rPr>
              <a:t>решение</a:t>
            </a:r>
            <a:r>
              <a:rPr dirty="0" sz="3600" spc="-15">
                <a:solidFill>
                  <a:srgbClr val="102E41"/>
                </a:solidFill>
              </a:rPr>
              <a:t> </a:t>
            </a:r>
            <a:r>
              <a:rPr dirty="0" sz="3600" spc="-5">
                <a:solidFill>
                  <a:srgbClr val="102E41"/>
                </a:solidFill>
              </a:rPr>
              <a:t>проблемы</a:t>
            </a:r>
            <a:endParaRPr sz="3600"/>
          </a:p>
        </p:txBody>
      </p:sp>
      <p:sp>
        <p:nvSpPr>
          <p:cNvPr id="23" name="object 23"/>
          <p:cNvSpPr txBox="1"/>
          <p:nvPr/>
        </p:nvSpPr>
        <p:spPr>
          <a:xfrm>
            <a:off x="1829816" y="802640"/>
            <a:ext cx="8978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i="1">
                <a:solidFill>
                  <a:srgbClr val="A6A6A6"/>
                </a:solidFill>
                <a:latin typeface="Arial"/>
                <a:cs typeface="Arial"/>
              </a:rPr>
              <a:t>Уникальная функция нашего сервиса </a:t>
            </a:r>
            <a:r>
              <a:rPr dirty="0" sz="1800" i="1">
                <a:solidFill>
                  <a:srgbClr val="A6A6A6"/>
                </a:solidFill>
                <a:latin typeface="Arial"/>
                <a:cs typeface="Arial"/>
              </a:rPr>
              <a:t>– </a:t>
            </a:r>
            <a:r>
              <a:rPr dirty="0" sz="1800" spc="-5" i="1">
                <a:solidFill>
                  <a:srgbClr val="A6A6A6"/>
                </a:solidFill>
                <a:latin typeface="Arial"/>
                <a:cs typeface="Arial"/>
              </a:rPr>
              <a:t>определение задач личностного</a:t>
            </a:r>
            <a:r>
              <a:rPr dirty="0" sz="1800" spc="114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A6A6A6"/>
                </a:solidFill>
                <a:latin typeface="Arial"/>
                <a:cs typeface="Arial"/>
              </a:rPr>
              <a:t>развития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8860" y="1588261"/>
            <a:ext cx="1321435" cy="5689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2120"/>
              </a:lnSpc>
              <a:spcBef>
                <a:spcPts val="204"/>
              </a:spcBef>
            </a:pP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Со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х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р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а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нение 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здоровья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05955" y="1585976"/>
            <a:ext cx="1284605" cy="5676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В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о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сп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и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т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ание 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лидерства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9397" y="3838447"/>
            <a:ext cx="1579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Социализация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69806" y="3840733"/>
            <a:ext cx="2145665" cy="5676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Ориентирование</a:t>
            </a:r>
            <a:r>
              <a:rPr dirty="0" sz="1800" spc="-55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на 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самореализацию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1243" y="4793996"/>
            <a:ext cx="4866640" cy="1171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dirty="0" sz="2200" spc="-5">
                <a:solidFill>
                  <a:srgbClr val="102E41"/>
                </a:solidFill>
                <a:latin typeface="Arial"/>
                <a:cs typeface="Arial"/>
              </a:rPr>
              <a:t>Новое качество информации </a:t>
            </a:r>
            <a:r>
              <a:rPr dirty="0" sz="2200">
                <a:solidFill>
                  <a:srgbClr val="102E41"/>
                </a:solidFill>
                <a:latin typeface="Arial"/>
                <a:cs typeface="Arial"/>
              </a:rPr>
              <a:t>о</a:t>
            </a:r>
            <a:r>
              <a:rPr dirty="0" sz="2200" spc="-35">
                <a:solidFill>
                  <a:srgbClr val="102E41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102E41"/>
                </a:solidFill>
                <a:latin typeface="Arial"/>
                <a:cs typeface="Arial"/>
              </a:rPr>
              <a:t>детях</a:t>
            </a:r>
            <a:endParaRPr sz="2200">
              <a:latin typeface="Arial"/>
              <a:cs typeface="Arial"/>
            </a:endParaRPr>
          </a:p>
          <a:p>
            <a:pPr marL="1093470">
              <a:lnSpc>
                <a:spcPts val="6430"/>
              </a:lnSpc>
            </a:pPr>
            <a:r>
              <a:rPr dirty="0" sz="5400" spc="114" b="1">
                <a:solidFill>
                  <a:srgbClr val="FFFFFF"/>
                </a:solidFill>
                <a:latin typeface="Century Gothic"/>
                <a:cs typeface="Century Gothic"/>
              </a:rPr>
              <a:t>116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72339" y="5142458"/>
            <a:ext cx="77787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75" b="1">
                <a:solidFill>
                  <a:srgbClr val="FFFFFF"/>
                </a:solidFill>
                <a:latin typeface="Century Gothic"/>
                <a:cs typeface="Century Gothic"/>
              </a:rPr>
              <a:t>74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5480" y="5962903"/>
            <a:ext cx="265874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0" marR="5080" indent="-82613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параметров диагностики  личности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17593" y="5993307"/>
            <a:ext cx="29000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0365" marR="5080" indent="-3683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критерия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анализа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класса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учебного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заведения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62213" y="5050789"/>
            <a:ext cx="3001010" cy="175704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894715">
              <a:lnSpc>
                <a:spcPct val="100000"/>
              </a:lnSpc>
              <a:spcBef>
                <a:spcPts val="585"/>
              </a:spcBef>
            </a:pPr>
            <a:r>
              <a:rPr dirty="0" sz="5400" spc="150" b="1">
                <a:solidFill>
                  <a:srgbClr val="FFFFFF"/>
                </a:solidFill>
                <a:latin typeface="Century Gothic"/>
                <a:cs typeface="Century Gothic"/>
              </a:rPr>
              <a:t>500</a:t>
            </a:r>
            <a:endParaRPr sz="5400">
              <a:latin typeface="Century Gothic"/>
              <a:cs typeface="Century Gothic"/>
            </a:endParaRPr>
          </a:p>
          <a:p>
            <a:pPr algn="ctr" marL="12700" marR="5080" indent="-1905">
              <a:lnSpc>
                <a:spcPct val="100600"/>
              </a:lnSpc>
              <a:spcBef>
                <a:spcPts val="15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вариантов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выборок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формы  анализа: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таблицы,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графики,  диаграммы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65584" y="49275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 h="0">
                <a:moveTo>
                  <a:pt x="0" y="0"/>
                </a:moveTo>
                <a:lnTo>
                  <a:pt x="527050" y="0"/>
                </a:lnTo>
              </a:path>
            </a:pathLst>
          </a:custGeom>
          <a:ln w="22860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3" y="492759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 h="0">
                <a:moveTo>
                  <a:pt x="0" y="0"/>
                </a:moveTo>
                <a:lnTo>
                  <a:pt x="316865" y="0"/>
                </a:lnTo>
              </a:path>
            </a:pathLst>
          </a:custGeom>
          <a:ln w="22860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8294" y="14605"/>
            <a:ext cx="11831317" cy="113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6865" y="0"/>
            <a:ext cx="11348085" cy="1113790"/>
          </a:xfrm>
          <a:custGeom>
            <a:avLst/>
            <a:gdLst/>
            <a:ahLst/>
            <a:cxnLst/>
            <a:rect l="l" t="t" r="r" b="b"/>
            <a:pathLst>
              <a:path w="11348085" h="1113790">
                <a:moveTo>
                  <a:pt x="0" y="1113789"/>
                </a:moveTo>
                <a:lnTo>
                  <a:pt x="11348085" y="1113789"/>
                </a:lnTo>
                <a:lnTo>
                  <a:pt x="11348085" y="0"/>
                </a:lnTo>
                <a:lnTo>
                  <a:pt x="0" y="0"/>
                </a:lnTo>
                <a:lnTo>
                  <a:pt x="0" y="1113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66004" y="4593590"/>
            <a:ext cx="703580" cy="400050"/>
          </a:xfrm>
          <a:custGeom>
            <a:avLst/>
            <a:gdLst/>
            <a:ahLst/>
            <a:cxnLst/>
            <a:rect l="l" t="t" r="r" b="b"/>
            <a:pathLst>
              <a:path w="703579" h="400050">
                <a:moveTo>
                  <a:pt x="703579" y="400050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46829" y="5001895"/>
            <a:ext cx="366395" cy="511809"/>
          </a:xfrm>
          <a:custGeom>
            <a:avLst/>
            <a:gdLst/>
            <a:ahLst/>
            <a:cxnLst/>
            <a:rect l="l" t="t" r="r" b="b"/>
            <a:pathLst>
              <a:path w="366395" h="511810">
                <a:moveTo>
                  <a:pt x="0" y="511809"/>
                </a:moveTo>
                <a:lnTo>
                  <a:pt x="366395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03550" y="3575050"/>
            <a:ext cx="570865" cy="290830"/>
          </a:xfrm>
          <a:custGeom>
            <a:avLst/>
            <a:gdLst/>
            <a:ahLst/>
            <a:cxnLst/>
            <a:rect l="l" t="t" r="r" b="b"/>
            <a:pathLst>
              <a:path w="570864" h="290829">
                <a:moveTo>
                  <a:pt x="0" y="0"/>
                </a:moveTo>
                <a:lnTo>
                  <a:pt x="570865" y="29083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27504" y="4517390"/>
            <a:ext cx="1868170" cy="841375"/>
          </a:xfrm>
          <a:custGeom>
            <a:avLst/>
            <a:gdLst/>
            <a:ahLst/>
            <a:cxnLst/>
            <a:rect l="l" t="t" r="r" b="b"/>
            <a:pathLst>
              <a:path w="1868170" h="841375">
                <a:moveTo>
                  <a:pt x="0" y="841375"/>
                </a:moveTo>
                <a:lnTo>
                  <a:pt x="186817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07514" y="2926714"/>
            <a:ext cx="1297305" cy="1298575"/>
          </a:xfrm>
          <a:custGeom>
            <a:avLst/>
            <a:gdLst/>
            <a:ahLst/>
            <a:cxnLst/>
            <a:rect l="l" t="t" r="r" b="b"/>
            <a:pathLst>
              <a:path w="1297305" h="1298575">
                <a:moveTo>
                  <a:pt x="0" y="649604"/>
                </a:moveTo>
                <a:lnTo>
                  <a:pt x="1905" y="600709"/>
                </a:lnTo>
                <a:lnTo>
                  <a:pt x="6985" y="553719"/>
                </a:lnTo>
                <a:lnTo>
                  <a:pt x="15875" y="506729"/>
                </a:lnTo>
                <a:lnTo>
                  <a:pt x="27305" y="461644"/>
                </a:lnTo>
                <a:lnTo>
                  <a:pt x="42545" y="417829"/>
                </a:lnTo>
                <a:lnTo>
                  <a:pt x="60325" y="375919"/>
                </a:lnTo>
                <a:lnTo>
                  <a:pt x="81280" y="334644"/>
                </a:lnTo>
                <a:lnTo>
                  <a:pt x="104775" y="295909"/>
                </a:lnTo>
                <a:lnTo>
                  <a:pt x="130810" y="258444"/>
                </a:lnTo>
                <a:lnTo>
                  <a:pt x="159385" y="223519"/>
                </a:lnTo>
                <a:lnTo>
                  <a:pt x="189865" y="190499"/>
                </a:lnTo>
                <a:lnTo>
                  <a:pt x="222885" y="159384"/>
                </a:lnTo>
                <a:lnTo>
                  <a:pt x="258445" y="130809"/>
                </a:lnTo>
                <a:lnTo>
                  <a:pt x="295275" y="104774"/>
                </a:lnTo>
                <a:lnTo>
                  <a:pt x="334645" y="81279"/>
                </a:lnTo>
                <a:lnTo>
                  <a:pt x="375285" y="60324"/>
                </a:lnTo>
                <a:lnTo>
                  <a:pt x="417830" y="42544"/>
                </a:lnTo>
                <a:lnTo>
                  <a:pt x="461009" y="27304"/>
                </a:lnTo>
                <a:lnTo>
                  <a:pt x="506730" y="15874"/>
                </a:lnTo>
                <a:lnTo>
                  <a:pt x="552450" y="6984"/>
                </a:lnTo>
                <a:lnTo>
                  <a:pt x="600075" y="1904"/>
                </a:lnTo>
                <a:lnTo>
                  <a:pt x="648335" y="0"/>
                </a:lnTo>
                <a:lnTo>
                  <a:pt x="697230" y="1904"/>
                </a:lnTo>
                <a:lnTo>
                  <a:pt x="744220" y="6984"/>
                </a:lnTo>
                <a:lnTo>
                  <a:pt x="790575" y="15874"/>
                </a:lnTo>
                <a:lnTo>
                  <a:pt x="835660" y="27304"/>
                </a:lnTo>
                <a:lnTo>
                  <a:pt x="879475" y="42544"/>
                </a:lnTo>
                <a:lnTo>
                  <a:pt x="922019" y="60324"/>
                </a:lnTo>
                <a:lnTo>
                  <a:pt x="962660" y="81279"/>
                </a:lnTo>
                <a:lnTo>
                  <a:pt x="1001394" y="104774"/>
                </a:lnTo>
                <a:lnTo>
                  <a:pt x="1038860" y="130809"/>
                </a:lnTo>
                <a:lnTo>
                  <a:pt x="1073785" y="159384"/>
                </a:lnTo>
                <a:lnTo>
                  <a:pt x="1107440" y="190499"/>
                </a:lnTo>
                <a:lnTo>
                  <a:pt x="1137920" y="223519"/>
                </a:lnTo>
                <a:lnTo>
                  <a:pt x="1166495" y="258444"/>
                </a:lnTo>
                <a:lnTo>
                  <a:pt x="1192530" y="295909"/>
                </a:lnTo>
                <a:lnTo>
                  <a:pt x="1216025" y="334644"/>
                </a:lnTo>
                <a:lnTo>
                  <a:pt x="1236980" y="375919"/>
                </a:lnTo>
                <a:lnTo>
                  <a:pt x="1254760" y="417829"/>
                </a:lnTo>
                <a:lnTo>
                  <a:pt x="1269365" y="461644"/>
                </a:lnTo>
                <a:lnTo>
                  <a:pt x="1281430" y="506729"/>
                </a:lnTo>
                <a:lnTo>
                  <a:pt x="1290320" y="553719"/>
                </a:lnTo>
                <a:lnTo>
                  <a:pt x="1295400" y="600709"/>
                </a:lnTo>
                <a:lnTo>
                  <a:pt x="1297305" y="649604"/>
                </a:lnTo>
                <a:lnTo>
                  <a:pt x="1295400" y="697864"/>
                </a:lnTo>
                <a:lnTo>
                  <a:pt x="1290320" y="745489"/>
                </a:lnTo>
                <a:lnTo>
                  <a:pt x="1281430" y="791844"/>
                </a:lnTo>
                <a:lnTo>
                  <a:pt x="1269365" y="836929"/>
                </a:lnTo>
                <a:lnTo>
                  <a:pt x="1254760" y="880744"/>
                </a:lnTo>
                <a:lnTo>
                  <a:pt x="1236980" y="923289"/>
                </a:lnTo>
                <a:lnTo>
                  <a:pt x="1216025" y="963929"/>
                </a:lnTo>
                <a:lnTo>
                  <a:pt x="1192530" y="1002664"/>
                </a:lnTo>
                <a:lnTo>
                  <a:pt x="1166495" y="1040129"/>
                </a:lnTo>
                <a:lnTo>
                  <a:pt x="1137920" y="1075054"/>
                </a:lnTo>
                <a:lnTo>
                  <a:pt x="1107440" y="1108709"/>
                </a:lnTo>
                <a:lnTo>
                  <a:pt x="1073785" y="1139189"/>
                </a:lnTo>
                <a:lnTo>
                  <a:pt x="1038860" y="1167764"/>
                </a:lnTo>
                <a:lnTo>
                  <a:pt x="1001394" y="1193799"/>
                </a:lnTo>
                <a:lnTo>
                  <a:pt x="962660" y="1217294"/>
                </a:lnTo>
                <a:lnTo>
                  <a:pt x="922019" y="1238249"/>
                </a:lnTo>
                <a:lnTo>
                  <a:pt x="879475" y="1256029"/>
                </a:lnTo>
                <a:lnTo>
                  <a:pt x="835660" y="1271269"/>
                </a:lnTo>
                <a:lnTo>
                  <a:pt x="790575" y="1282699"/>
                </a:lnTo>
                <a:lnTo>
                  <a:pt x="744220" y="1291589"/>
                </a:lnTo>
                <a:lnTo>
                  <a:pt x="697230" y="1296669"/>
                </a:lnTo>
                <a:lnTo>
                  <a:pt x="648335" y="1298574"/>
                </a:lnTo>
                <a:lnTo>
                  <a:pt x="600075" y="1296669"/>
                </a:lnTo>
                <a:lnTo>
                  <a:pt x="552450" y="1291589"/>
                </a:lnTo>
                <a:lnTo>
                  <a:pt x="506730" y="1282699"/>
                </a:lnTo>
                <a:lnTo>
                  <a:pt x="461009" y="1271269"/>
                </a:lnTo>
                <a:lnTo>
                  <a:pt x="417830" y="1256029"/>
                </a:lnTo>
                <a:lnTo>
                  <a:pt x="375285" y="1238249"/>
                </a:lnTo>
                <a:lnTo>
                  <a:pt x="334645" y="1217294"/>
                </a:lnTo>
                <a:lnTo>
                  <a:pt x="295275" y="1193799"/>
                </a:lnTo>
                <a:lnTo>
                  <a:pt x="258445" y="1167764"/>
                </a:lnTo>
                <a:lnTo>
                  <a:pt x="222885" y="1139189"/>
                </a:lnTo>
                <a:lnTo>
                  <a:pt x="189865" y="1108709"/>
                </a:lnTo>
                <a:lnTo>
                  <a:pt x="159385" y="1075054"/>
                </a:lnTo>
                <a:lnTo>
                  <a:pt x="130810" y="1040129"/>
                </a:lnTo>
                <a:lnTo>
                  <a:pt x="104775" y="1002664"/>
                </a:lnTo>
                <a:lnTo>
                  <a:pt x="81280" y="963929"/>
                </a:lnTo>
                <a:lnTo>
                  <a:pt x="60325" y="923289"/>
                </a:lnTo>
                <a:lnTo>
                  <a:pt x="42545" y="880744"/>
                </a:lnTo>
                <a:lnTo>
                  <a:pt x="27305" y="836929"/>
                </a:lnTo>
                <a:lnTo>
                  <a:pt x="15875" y="791844"/>
                </a:lnTo>
                <a:lnTo>
                  <a:pt x="6985" y="745489"/>
                </a:lnTo>
                <a:lnTo>
                  <a:pt x="1905" y="697864"/>
                </a:lnTo>
                <a:lnTo>
                  <a:pt x="0" y="6496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80354" y="4805679"/>
            <a:ext cx="1297305" cy="1297305"/>
          </a:xfrm>
          <a:custGeom>
            <a:avLst/>
            <a:gdLst/>
            <a:ahLst/>
            <a:cxnLst/>
            <a:rect l="l" t="t" r="r" b="b"/>
            <a:pathLst>
              <a:path w="1297304" h="1297304">
                <a:moveTo>
                  <a:pt x="0" y="648970"/>
                </a:moveTo>
                <a:lnTo>
                  <a:pt x="1905" y="600075"/>
                </a:lnTo>
                <a:lnTo>
                  <a:pt x="6985" y="553085"/>
                </a:lnTo>
                <a:lnTo>
                  <a:pt x="15875" y="506730"/>
                </a:lnTo>
                <a:lnTo>
                  <a:pt x="27305" y="461645"/>
                </a:lnTo>
                <a:lnTo>
                  <a:pt x="42545" y="417830"/>
                </a:lnTo>
                <a:lnTo>
                  <a:pt x="60325" y="375285"/>
                </a:lnTo>
                <a:lnTo>
                  <a:pt x="81280" y="334645"/>
                </a:lnTo>
                <a:lnTo>
                  <a:pt x="104775" y="295910"/>
                </a:lnTo>
                <a:lnTo>
                  <a:pt x="130810" y="258445"/>
                </a:lnTo>
                <a:lnTo>
                  <a:pt x="159385" y="223520"/>
                </a:lnTo>
                <a:lnTo>
                  <a:pt x="189865" y="190500"/>
                </a:lnTo>
                <a:lnTo>
                  <a:pt x="222885" y="159385"/>
                </a:lnTo>
                <a:lnTo>
                  <a:pt x="258445" y="130810"/>
                </a:lnTo>
                <a:lnTo>
                  <a:pt x="295275" y="104775"/>
                </a:lnTo>
                <a:lnTo>
                  <a:pt x="334645" y="81280"/>
                </a:lnTo>
                <a:lnTo>
                  <a:pt x="375285" y="60325"/>
                </a:lnTo>
                <a:lnTo>
                  <a:pt x="417830" y="42545"/>
                </a:lnTo>
                <a:lnTo>
                  <a:pt x="461009" y="27940"/>
                </a:lnTo>
                <a:lnTo>
                  <a:pt x="506730" y="15875"/>
                </a:lnTo>
                <a:lnTo>
                  <a:pt x="552450" y="6985"/>
                </a:lnTo>
                <a:lnTo>
                  <a:pt x="600075" y="1905"/>
                </a:lnTo>
                <a:lnTo>
                  <a:pt x="648335" y="0"/>
                </a:lnTo>
                <a:lnTo>
                  <a:pt x="697230" y="1905"/>
                </a:lnTo>
                <a:lnTo>
                  <a:pt x="744220" y="6985"/>
                </a:lnTo>
                <a:lnTo>
                  <a:pt x="790575" y="15875"/>
                </a:lnTo>
                <a:lnTo>
                  <a:pt x="835660" y="27940"/>
                </a:lnTo>
                <a:lnTo>
                  <a:pt x="879475" y="42545"/>
                </a:lnTo>
                <a:lnTo>
                  <a:pt x="922019" y="60325"/>
                </a:lnTo>
                <a:lnTo>
                  <a:pt x="962660" y="81280"/>
                </a:lnTo>
                <a:lnTo>
                  <a:pt x="1001394" y="104775"/>
                </a:lnTo>
                <a:lnTo>
                  <a:pt x="1038860" y="130810"/>
                </a:lnTo>
                <a:lnTo>
                  <a:pt x="1073785" y="159385"/>
                </a:lnTo>
                <a:lnTo>
                  <a:pt x="1107440" y="190500"/>
                </a:lnTo>
                <a:lnTo>
                  <a:pt x="1137920" y="223520"/>
                </a:lnTo>
                <a:lnTo>
                  <a:pt x="1166495" y="258445"/>
                </a:lnTo>
                <a:lnTo>
                  <a:pt x="1192530" y="295910"/>
                </a:lnTo>
                <a:lnTo>
                  <a:pt x="1216025" y="334645"/>
                </a:lnTo>
                <a:lnTo>
                  <a:pt x="1236980" y="375285"/>
                </a:lnTo>
                <a:lnTo>
                  <a:pt x="1254760" y="417830"/>
                </a:lnTo>
                <a:lnTo>
                  <a:pt x="1269365" y="461645"/>
                </a:lnTo>
                <a:lnTo>
                  <a:pt x="1281430" y="506730"/>
                </a:lnTo>
                <a:lnTo>
                  <a:pt x="1290320" y="553085"/>
                </a:lnTo>
                <a:lnTo>
                  <a:pt x="1295400" y="600075"/>
                </a:lnTo>
                <a:lnTo>
                  <a:pt x="1297305" y="648970"/>
                </a:lnTo>
                <a:lnTo>
                  <a:pt x="1295400" y="697230"/>
                </a:lnTo>
                <a:lnTo>
                  <a:pt x="1290320" y="744855"/>
                </a:lnTo>
                <a:lnTo>
                  <a:pt x="1281430" y="790575"/>
                </a:lnTo>
                <a:lnTo>
                  <a:pt x="1269365" y="836295"/>
                </a:lnTo>
                <a:lnTo>
                  <a:pt x="1254760" y="879475"/>
                </a:lnTo>
                <a:lnTo>
                  <a:pt x="1236980" y="922020"/>
                </a:lnTo>
                <a:lnTo>
                  <a:pt x="1216025" y="962660"/>
                </a:lnTo>
                <a:lnTo>
                  <a:pt x="1192530" y="1002030"/>
                </a:lnTo>
                <a:lnTo>
                  <a:pt x="1166495" y="1038860"/>
                </a:lnTo>
                <a:lnTo>
                  <a:pt x="1137920" y="1074420"/>
                </a:lnTo>
                <a:lnTo>
                  <a:pt x="1107440" y="1107440"/>
                </a:lnTo>
                <a:lnTo>
                  <a:pt x="1073785" y="1137920"/>
                </a:lnTo>
                <a:lnTo>
                  <a:pt x="1038860" y="1166495"/>
                </a:lnTo>
                <a:lnTo>
                  <a:pt x="1001394" y="1192530"/>
                </a:lnTo>
                <a:lnTo>
                  <a:pt x="962660" y="1216025"/>
                </a:lnTo>
                <a:lnTo>
                  <a:pt x="922019" y="1236980"/>
                </a:lnTo>
                <a:lnTo>
                  <a:pt x="879475" y="1254760"/>
                </a:lnTo>
                <a:lnTo>
                  <a:pt x="835660" y="1270000"/>
                </a:lnTo>
                <a:lnTo>
                  <a:pt x="790575" y="1281430"/>
                </a:lnTo>
                <a:lnTo>
                  <a:pt x="744220" y="1290320"/>
                </a:lnTo>
                <a:lnTo>
                  <a:pt x="697230" y="1295400"/>
                </a:lnTo>
                <a:lnTo>
                  <a:pt x="648335" y="1297305"/>
                </a:lnTo>
                <a:lnTo>
                  <a:pt x="600075" y="1295400"/>
                </a:lnTo>
                <a:lnTo>
                  <a:pt x="552450" y="1290320"/>
                </a:lnTo>
                <a:lnTo>
                  <a:pt x="506730" y="1281430"/>
                </a:lnTo>
                <a:lnTo>
                  <a:pt x="461009" y="1270000"/>
                </a:lnTo>
                <a:lnTo>
                  <a:pt x="417830" y="1254760"/>
                </a:lnTo>
                <a:lnTo>
                  <a:pt x="375285" y="1236980"/>
                </a:lnTo>
                <a:lnTo>
                  <a:pt x="334645" y="1216025"/>
                </a:lnTo>
                <a:lnTo>
                  <a:pt x="295275" y="1192530"/>
                </a:lnTo>
                <a:lnTo>
                  <a:pt x="258445" y="1166495"/>
                </a:lnTo>
                <a:lnTo>
                  <a:pt x="222885" y="1137920"/>
                </a:lnTo>
                <a:lnTo>
                  <a:pt x="189865" y="1107440"/>
                </a:lnTo>
                <a:lnTo>
                  <a:pt x="159385" y="1074420"/>
                </a:lnTo>
                <a:lnTo>
                  <a:pt x="130810" y="1038860"/>
                </a:lnTo>
                <a:lnTo>
                  <a:pt x="104775" y="1002030"/>
                </a:lnTo>
                <a:lnTo>
                  <a:pt x="81280" y="962660"/>
                </a:lnTo>
                <a:lnTo>
                  <a:pt x="60325" y="922020"/>
                </a:lnTo>
                <a:lnTo>
                  <a:pt x="42545" y="879475"/>
                </a:lnTo>
                <a:lnTo>
                  <a:pt x="27305" y="836295"/>
                </a:lnTo>
                <a:lnTo>
                  <a:pt x="15875" y="790575"/>
                </a:lnTo>
                <a:lnTo>
                  <a:pt x="6985" y="744855"/>
                </a:lnTo>
                <a:lnTo>
                  <a:pt x="1905" y="697230"/>
                </a:lnTo>
                <a:lnTo>
                  <a:pt x="0" y="64897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49320" y="3472179"/>
            <a:ext cx="1529080" cy="1530350"/>
          </a:xfrm>
          <a:custGeom>
            <a:avLst/>
            <a:gdLst/>
            <a:ahLst/>
            <a:cxnLst/>
            <a:rect l="l" t="t" r="r" b="b"/>
            <a:pathLst>
              <a:path w="1529079" h="1530350">
                <a:moveTo>
                  <a:pt x="764539" y="0"/>
                </a:moveTo>
                <a:lnTo>
                  <a:pt x="716279" y="1905"/>
                </a:lnTo>
                <a:lnTo>
                  <a:pt x="668654" y="6350"/>
                </a:lnTo>
                <a:lnTo>
                  <a:pt x="622299" y="13335"/>
                </a:lnTo>
                <a:lnTo>
                  <a:pt x="576579" y="23495"/>
                </a:lnTo>
                <a:lnTo>
                  <a:pt x="531494" y="36195"/>
                </a:lnTo>
                <a:lnTo>
                  <a:pt x="488314" y="51435"/>
                </a:lnTo>
                <a:lnTo>
                  <a:pt x="446404" y="69850"/>
                </a:lnTo>
                <a:lnTo>
                  <a:pt x="405129" y="90170"/>
                </a:lnTo>
                <a:lnTo>
                  <a:pt x="365759" y="112395"/>
                </a:lnTo>
                <a:lnTo>
                  <a:pt x="327659" y="137160"/>
                </a:lnTo>
                <a:lnTo>
                  <a:pt x="291464" y="164465"/>
                </a:lnTo>
                <a:lnTo>
                  <a:pt x="257174" y="193040"/>
                </a:lnTo>
                <a:lnTo>
                  <a:pt x="224154" y="224154"/>
                </a:lnTo>
                <a:lnTo>
                  <a:pt x="193039" y="257175"/>
                </a:lnTo>
                <a:lnTo>
                  <a:pt x="163829" y="292100"/>
                </a:lnTo>
                <a:lnTo>
                  <a:pt x="137159" y="328295"/>
                </a:lnTo>
                <a:lnTo>
                  <a:pt x="112394" y="366395"/>
                </a:lnTo>
                <a:lnTo>
                  <a:pt x="89534" y="405765"/>
                </a:lnTo>
                <a:lnTo>
                  <a:pt x="69849" y="446405"/>
                </a:lnTo>
                <a:lnTo>
                  <a:pt x="51434" y="488950"/>
                </a:lnTo>
                <a:lnTo>
                  <a:pt x="36194" y="532130"/>
                </a:lnTo>
                <a:lnTo>
                  <a:pt x="23494" y="577215"/>
                </a:lnTo>
                <a:lnTo>
                  <a:pt x="13334" y="622935"/>
                </a:lnTo>
                <a:lnTo>
                  <a:pt x="6349" y="669290"/>
                </a:lnTo>
                <a:lnTo>
                  <a:pt x="1904" y="716915"/>
                </a:lnTo>
                <a:lnTo>
                  <a:pt x="0" y="765175"/>
                </a:lnTo>
                <a:lnTo>
                  <a:pt x="1904" y="813435"/>
                </a:lnTo>
                <a:lnTo>
                  <a:pt x="6349" y="861060"/>
                </a:lnTo>
                <a:lnTo>
                  <a:pt x="13334" y="908050"/>
                </a:lnTo>
                <a:lnTo>
                  <a:pt x="23494" y="953769"/>
                </a:lnTo>
                <a:lnTo>
                  <a:pt x="36194" y="998219"/>
                </a:lnTo>
                <a:lnTo>
                  <a:pt x="51434" y="1042035"/>
                </a:lnTo>
                <a:lnTo>
                  <a:pt x="69849" y="1083945"/>
                </a:lnTo>
                <a:lnTo>
                  <a:pt x="89534" y="1125220"/>
                </a:lnTo>
                <a:lnTo>
                  <a:pt x="112394" y="1164590"/>
                </a:lnTo>
                <a:lnTo>
                  <a:pt x="137159" y="1202690"/>
                </a:lnTo>
                <a:lnTo>
                  <a:pt x="163829" y="1238885"/>
                </a:lnTo>
                <a:lnTo>
                  <a:pt x="193039" y="1273175"/>
                </a:lnTo>
                <a:lnTo>
                  <a:pt x="224154" y="1306195"/>
                </a:lnTo>
                <a:lnTo>
                  <a:pt x="257174" y="1337310"/>
                </a:lnTo>
                <a:lnTo>
                  <a:pt x="291464" y="1366520"/>
                </a:lnTo>
                <a:lnTo>
                  <a:pt x="327659" y="1393190"/>
                </a:lnTo>
                <a:lnTo>
                  <a:pt x="365759" y="1417955"/>
                </a:lnTo>
                <a:lnTo>
                  <a:pt x="405129" y="1440815"/>
                </a:lnTo>
                <a:lnTo>
                  <a:pt x="446404" y="1461135"/>
                </a:lnTo>
                <a:lnTo>
                  <a:pt x="488314" y="1478915"/>
                </a:lnTo>
                <a:lnTo>
                  <a:pt x="531494" y="1494155"/>
                </a:lnTo>
                <a:lnTo>
                  <a:pt x="576579" y="1506855"/>
                </a:lnTo>
                <a:lnTo>
                  <a:pt x="622299" y="1517015"/>
                </a:lnTo>
                <a:lnTo>
                  <a:pt x="668654" y="1524635"/>
                </a:lnTo>
                <a:lnTo>
                  <a:pt x="716279" y="1529080"/>
                </a:lnTo>
                <a:lnTo>
                  <a:pt x="764539" y="1530350"/>
                </a:lnTo>
                <a:lnTo>
                  <a:pt x="812799" y="1529080"/>
                </a:lnTo>
                <a:lnTo>
                  <a:pt x="860424" y="1524635"/>
                </a:lnTo>
                <a:lnTo>
                  <a:pt x="906779" y="1517015"/>
                </a:lnTo>
                <a:lnTo>
                  <a:pt x="952499" y="1506855"/>
                </a:lnTo>
                <a:lnTo>
                  <a:pt x="997584" y="1494155"/>
                </a:lnTo>
                <a:lnTo>
                  <a:pt x="1040764" y="1478915"/>
                </a:lnTo>
                <a:lnTo>
                  <a:pt x="1082674" y="1461135"/>
                </a:lnTo>
                <a:lnTo>
                  <a:pt x="1123949" y="1440815"/>
                </a:lnTo>
                <a:lnTo>
                  <a:pt x="1163320" y="1417955"/>
                </a:lnTo>
                <a:lnTo>
                  <a:pt x="1201420" y="1393190"/>
                </a:lnTo>
                <a:lnTo>
                  <a:pt x="1237614" y="1366520"/>
                </a:lnTo>
                <a:lnTo>
                  <a:pt x="1271905" y="1337310"/>
                </a:lnTo>
                <a:lnTo>
                  <a:pt x="1304924" y="1306195"/>
                </a:lnTo>
                <a:lnTo>
                  <a:pt x="1336039" y="1273175"/>
                </a:lnTo>
                <a:lnTo>
                  <a:pt x="1365249" y="1238885"/>
                </a:lnTo>
                <a:lnTo>
                  <a:pt x="1391920" y="1202690"/>
                </a:lnTo>
                <a:lnTo>
                  <a:pt x="1416684" y="1164590"/>
                </a:lnTo>
                <a:lnTo>
                  <a:pt x="1439545" y="1125220"/>
                </a:lnTo>
                <a:lnTo>
                  <a:pt x="1459230" y="1083945"/>
                </a:lnTo>
                <a:lnTo>
                  <a:pt x="1477645" y="1042035"/>
                </a:lnTo>
                <a:lnTo>
                  <a:pt x="1492884" y="998219"/>
                </a:lnTo>
                <a:lnTo>
                  <a:pt x="1505584" y="953769"/>
                </a:lnTo>
                <a:lnTo>
                  <a:pt x="1515745" y="908050"/>
                </a:lnTo>
                <a:lnTo>
                  <a:pt x="1522730" y="861060"/>
                </a:lnTo>
                <a:lnTo>
                  <a:pt x="1527174" y="813435"/>
                </a:lnTo>
                <a:lnTo>
                  <a:pt x="1529080" y="765175"/>
                </a:lnTo>
                <a:lnTo>
                  <a:pt x="1527174" y="716915"/>
                </a:lnTo>
                <a:lnTo>
                  <a:pt x="1522730" y="669290"/>
                </a:lnTo>
                <a:lnTo>
                  <a:pt x="1515745" y="622935"/>
                </a:lnTo>
                <a:lnTo>
                  <a:pt x="1505584" y="577215"/>
                </a:lnTo>
                <a:lnTo>
                  <a:pt x="1492884" y="532130"/>
                </a:lnTo>
                <a:lnTo>
                  <a:pt x="1477645" y="488950"/>
                </a:lnTo>
                <a:lnTo>
                  <a:pt x="1459230" y="446405"/>
                </a:lnTo>
                <a:lnTo>
                  <a:pt x="1439545" y="405765"/>
                </a:lnTo>
                <a:lnTo>
                  <a:pt x="1416684" y="366395"/>
                </a:lnTo>
                <a:lnTo>
                  <a:pt x="1391920" y="328295"/>
                </a:lnTo>
                <a:lnTo>
                  <a:pt x="1365249" y="292100"/>
                </a:lnTo>
                <a:lnTo>
                  <a:pt x="1336039" y="257175"/>
                </a:lnTo>
                <a:lnTo>
                  <a:pt x="1304924" y="224154"/>
                </a:lnTo>
                <a:lnTo>
                  <a:pt x="1271905" y="193040"/>
                </a:lnTo>
                <a:lnTo>
                  <a:pt x="1237614" y="164465"/>
                </a:lnTo>
                <a:lnTo>
                  <a:pt x="1201420" y="137160"/>
                </a:lnTo>
                <a:lnTo>
                  <a:pt x="1163320" y="112395"/>
                </a:lnTo>
                <a:lnTo>
                  <a:pt x="1123949" y="90170"/>
                </a:lnTo>
                <a:lnTo>
                  <a:pt x="1082674" y="69850"/>
                </a:lnTo>
                <a:lnTo>
                  <a:pt x="1040764" y="51435"/>
                </a:lnTo>
                <a:lnTo>
                  <a:pt x="997584" y="36195"/>
                </a:lnTo>
                <a:lnTo>
                  <a:pt x="952499" y="23495"/>
                </a:lnTo>
                <a:lnTo>
                  <a:pt x="906779" y="13335"/>
                </a:lnTo>
                <a:lnTo>
                  <a:pt x="860424" y="6350"/>
                </a:lnTo>
                <a:lnTo>
                  <a:pt x="812799" y="1905"/>
                </a:lnTo>
                <a:lnTo>
                  <a:pt x="764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49320" y="3472179"/>
            <a:ext cx="1529080" cy="1530350"/>
          </a:xfrm>
          <a:custGeom>
            <a:avLst/>
            <a:gdLst/>
            <a:ahLst/>
            <a:cxnLst/>
            <a:rect l="l" t="t" r="r" b="b"/>
            <a:pathLst>
              <a:path w="1529079" h="1530350">
                <a:moveTo>
                  <a:pt x="0" y="765175"/>
                </a:moveTo>
                <a:lnTo>
                  <a:pt x="1905" y="716915"/>
                </a:lnTo>
                <a:lnTo>
                  <a:pt x="6350" y="669290"/>
                </a:lnTo>
                <a:lnTo>
                  <a:pt x="13335" y="622935"/>
                </a:lnTo>
                <a:lnTo>
                  <a:pt x="23495" y="577215"/>
                </a:lnTo>
                <a:lnTo>
                  <a:pt x="36195" y="532130"/>
                </a:lnTo>
                <a:lnTo>
                  <a:pt x="51435" y="488950"/>
                </a:lnTo>
                <a:lnTo>
                  <a:pt x="69850" y="446405"/>
                </a:lnTo>
                <a:lnTo>
                  <a:pt x="89535" y="405765"/>
                </a:lnTo>
                <a:lnTo>
                  <a:pt x="112395" y="366395"/>
                </a:lnTo>
                <a:lnTo>
                  <a:pt x="137160" y="328295"/>
                </a:lnTo>
                <a:lnTo>
                  <a:pt x="163830" y="292100"/>
                </a:lnTo>
                <a:lnTo>
                  <a:pt x="193040" y="257175"/>
                </a:lnTo>
                <a:lnTo>
                  <a:pt x="224154" y="224155"/>
                </a:lnTo>
                <a:lnTo>
                  <a:pt x="257175" y="193040"/>
                </a:lnTo>
                <a:lnTo>
                  <a:pt x="291465" y="164465"/>
                </a:lnTo>
                <a:lnTo>
                  <a:pt x="327660" y="137160"/>
                </a:lnTo>
                <a:lnTo>
                  <a:pt x="365760" y="112395"/>
                </a:lnTo>
                <a:lnTo>
                  <a:pt x="405130" y="90170"/>
                </a:lnTo>
                <a:lnTo>
                  <a:pt x="446405" y="69850"/>
                </a:lnTo>
                <a:lnTo>
                  <a:pt x="488315" y="51435"/>
                </a:lnTo>
                <a:lnTo>
                  <a:pt x="531495" y="36195"/>
                </a:lnTo>
                <a:lnTo>
                  <a:pt x="576580" y="23495"/>
                </a:lnTo>
                <a:lnTo>
                  <a:pt x="622300" y="13335"/>
                </a:lnTo>
                <a:lnTo>
                  <a:pt x="668655" y="6350"/>
                </a:lnTo>
                <a:lnTo>
                  <a:pt x="716280" y="1905"/>
                </a:lnTo>
                <a:lnTo>
                  <a:pt x="764540" y="0"/>
                </a:lnTo>
                <a:lnTo>
                  <a:pt x="812800" y="1905"/>
                </a:lnTo>
                <a:lnTo>
                  <a:pt x="860425" y="6350"/>
                </a:lnTo>
                <a:lnTo>
                  <a:pt x="906780" y="13335"/>
                </a:lnTo>
                <a:lnTo>
                  <a:pt x="952500" y="23495"/>
                </a:lnTo>
                <a:lnTo>
                  <a:pt x="997585" y="36195"/>
                </a:lnTo>
                <a:lnTo>
                  <a:pt x="1040765" y="51435"/>
                </a:lnTo>
                <a:lnTo>
                  <a:pt x="1082675" y="69850"/>
                </a:lnTo>
                <a:lnTo>
                  <a:pt x="1123950" y="90170"/>
                </a:lnTo>
                <a:lnTo>
                  <a:pt x="1163320" y="112395"/>
                </a:lnTo>
                <a:lnTo>
                  <a:pt x="1201420" y="137160"/>
                </a:lnTo>
                <a:lnTo>
                  <a:pt x="1237615" y="164465"/>
                </a:lnTo>
                <a:lnTo>
                  <a:pt x="1271905" y="193040"/>
                </a:lnTo>
                <a:lnTo>
                  <a:pt x="1304925" y="224155"/>
                </a:lnTo>
                <a:lnTo>
                  <a:pt x="1336040" y="257175"/>
                </a:lnTo>
                <a:lnTo>
                  <a:pt x="1365250" y="292100"/>
                </a:lnTo>
                <a:lnTo>
                  <a:pt x="1391920" y="328295"/>
                </a:lnTo>
                <a:lnTo>
                  <a:pt x="1416685" y="366395"/>
                </a:lnTo>
                <a:lnTo>
                  <a:pt x="1439545" y="405765"/>
                </a:lnTo>
                <a:lnTo>
                  <a:pt x="1459230" y="446405"/>
                </a:lnTo>
                <a:lnTo>
                  <a:pt x="1477645" y="488950"/>
                </a:lnTo>
                <a:lnTo>
                  <a:pt x="1492885" y="532130"/>
                </a:lnTo>
                <a:lnTo>
                  <a:pt x="1505585" y="577215"/>
                </a:lnTo>
                <a:lnTo>
                  <a:pt x="1515745" y="622935"/>
                </a:lnTo>
                <a:lnTo>
                  <a:pt x="1522730" y="669290"/>
                </a:lnTo>
                <a:lnTo>
                  <a:pt x="1527175" y="716915"/>
                </a:lnTo>
                <a:lnTo>
                  <a:pt x="1529080" y="765175"/>
                </a:lnTo>
                <a:lnTo>
                  <a:pt x="1527175" y="813435"/>
                </a:lnTo>
                <a:lnTo>
                  <a:pt x="1522730" y="861060"/>
                </a:lnTo>
                <a:lnTo>
                  <a:pt x="1515745" y="908050"/>
                </a:lnTo>
                <a:lnTo>
                  <a:pt x="1505585" y="953770"/>
                </a:lnTo>
                <a:lnTo>
                  <a:pt x="1492885" y="998220"/>
                </a:lnTo>
                <a:lnTo>
                  <a:pt x="1477645" y="1042035"/>
                </a:lnTo>
                <a:lnTo>
                  <a:pt x="1459230" y="1083945"/>
                </a:lnTo>
                <a:lnTo>
                  <a:pt x="1439545" y="1125220"/>
                </a:lnTo>
                <a:lnTo>
                  <a:pt x="1416685" y="1164590"/>
                </a:lnTo>
                <a:lnTo>
                  <a:pt x="1391920" y="1202690"/>
                </a:lnTo>
                <a:lnTo>
                  <a:pt x="1365250" y="1238885"/>
                </a:lnTo>
                <a:lnTo>
                  <a:pt x="1336040" y="1273175"/>
                </a:lnTo>
                <a:lnTo>
                  <a:pt x="1304925" y="1306195"/>
                </a:lnTo>
                <a:lnTo>
                  <a:pt x="1271905" y="1337310"/>
                </a:lnTo>
                <a:lnTo>
                  <a:pt x="1237615" y="1366520"/>
                </a:lnTo>
                <a:lnTo>
                  <a:pt x="1201420" y="1393190"/>
                </a:lnTo>
                <a:lnTo>
                  <a:pt x="1163320" y="1417955"/>
                </a:lnTo>
                <a:lnTo>
                  <a:pt x="1123950" y="1440815"/>
                </a:lnTo>
                <a:lnTo>
                  <a:pt x="1082675" y="1461135"/>
                </a:lnTo>
                <a:lnTo>
                  <a:pt x="1040765" y="1478915"/>
                </a:lnTo>
                <a:lnTo>
                  <a:pt x="997585" y="1494155"/>
                </a:lnTo>
                <a:lnTo>
                  <a:pt x="952500" y="1506855"/>
                </a:lnTo>
                <a:lnTo>
                  <a:pt x="906780" y="1517015"/>
                </a:lnTo>
                <a:lnTo>
                  <a:pt x="860425" y="1524635"/>
                </a:lnTo>
                <a:lnTo>
                  <a:pt x="812800" y="1529080"/>
                </a:lnTo>
                <a:lnTo>
                  <a:pt x="764540" y="1530350"/>
                </a:lnTo>
                <a:lnTo>
                  <a:pt x="716280" y="1529080"/>
                </a:lnTo>
                <a:lnTo>
                  <a:pt x="668655" y="1524635"/>
                </a:lnTo>
                <a:lnTo>
                  <a:pt x="622300" y="1517015"/>
                </a:lnTo>
                <a:lnTo>
                  <a:pt x="576580" y="1506855"/>
                </a:lnTo>
                <a:lnTo>
                  <a:pt x="531495" y="1494155"/>
                </a:lnTo>
                <a:lnTo>
                  <a:pt x="488315" y="1478915"/>
                </a:lnTo>
                <a:lnTo>
                  <a:pt x="446405" y="1461135"/>
                </a:lnTo>
                <a:lnTo>
                  <a:pt x="405130" y="1440815"/>
                </a:lnTo>
                <a:lnTo>
                  <a:pt x="365760" y="1417955"/>
                </a:lnTo>
                <a:lnTo>
                  <a:pt x="327660" y="1393190"/>
                </a:lnTo>
                <a:lnTo>
                  <a:pt x="291465" y="1366520"/>
                </a:lnTo>
                <a:lnTo>
                  <a:pt x="257175" y="1337310"/>
                </a:lnTo>
                <a:lnTo>
                  <a:pt x="224154" y="1306195"/>
                </a:lnTo>
                <a:lnTo>
                  <a:pt x="193040" y="1273175"/>
                </a:lnTo>
                <a:lnTo>
                  <a:pt x="163830" y="1238885"/>
                </a:lnTo>
                <a:lnTo>
                  <a:pt x="137160" y="1202690"/>
                </a:lnTo>
                <a:lnTo>
                  <a:pt x="112395" y="1164590"/>
                </a:lnTo>
                <a:lnTo>
                  <a:pt x="89535" y="1125220"/>
                </a:lnTo>
                <a:lnTo>
                  <a:pt x="69850" y="1083945"/>
                </a:lnTo>
                <a:lnTo>
                  <a:pt x="51435" y="1042035"/>
                </a:lnTo>
                <a:lnTo>
                  <a:pt x="36195" y="998220"/>
                </a:lnTo>
                <a:lnTo>
                  <a:pt x="23495" y="953770"/>
                </a:lnTo>
                <a:lnTo>
                  <a:pt x="13335" y="908050"/>
                </a:lnTo>
                <a:lnTo>
                  <a:pt x="6350" y="861060"/>
                </a:lnTo>
                <a:lnTo>
                  <a:pt x="1905" y="813435"/>
                </a:lnTo>
                <a:lnTo>
                  <a:pt x="0" y="765175"/>
                </a:lnTo>
                <a:close/>
              </a:path>
            </a:pathLst>
          </a:custGeom>
          <a:ln w="44196">
            <a:solidFill>
              <a:srgbClr val="46B9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5915" y="5002529"/>
            <a:ext cx="1397635" cy="1393190"/>
          </a:xfrm>
          <a:custGeom>
            <a:avLst/>
            <a:gdLst/>
            <a:ahLst/>
            <a:cxnLst/>
            <a:rect l="l" t="t" r="r" b="b"/>
            <a:pathLst>
              <a:path w="1397635" h="1393189">
                <a:moveTo>
                  <a:pt x="0" y="696595"/>
                </a:moveTo>
                <a:lnTo>
                  <a:pt x="1905" y="648970"/>
                </a:lnTo>
                <a:lnTo>
                  <a:pt x="6350" y="601980"/>
                </a:lnTo>
                <a:lnTo>
                  <a:pt x="14604" y="556260"/>
                </a:lnTo>
                <a:lnTo>
                  <a:pt x="25400" y="511175"/>
                </a:lnTo>
                <a:lnTo>
                  <a:pt x="38735" y="467995"/>
                </a:lnTo>
                <a:lnTo>
                  <a:pt x="55244" y="425450"/>
                </a:lnTo>
                <a:lnTo>
                  <a:pt x="74295" y="384175"/>
                </a:lnTo>
                <a:lnTo>
                  <a:pt x="95250" y="344805"/>
                </a:lnTo>
                <a:lnTo>
                  <a:pt x="119380" y="307340"/>
                </a:lnTo>
                <a:lnTo>
                  <a:pt x="145415" y="271145"/>
                </a:lnTo>
                <a:lnTo>
                  <a:pt x="173990" y="236220"/>
                </a:lnTo>
                <a:lnTo>
                  <a:pt x="204470" y="203835"/>
                </a:lnTo>
                <a:lnTo>
                  <a:pt x="237490" y="173355"/>
                </a:lnTo>
                <a:lnTo>
                  <a:pt x="271780" y="145415"/>
                </a:lnTo>
                <a:lnTo>
                  <a:pt x="307975" y="118745"/>
                </a:lnTo>
                <a:lnTo>
                  <a:pt x="346075" y="95250"/>
                </a:lnTo>
                <a:lnTo>
                  <a:pt x="386080" y="73660"/>
                </a:lnTo>
                <a:lnTo>
                  <a:pt x="426720" y="54610"/>
                </a:lnTo>
                <a:lnTo>
                  <a:pt x="469265" y="38735"/>
                </a:lnTo>
                <a:lnTo>
                  <a:pt x="513080" y="24765"/>
                </a:lnTo>
                <a:lnTo>
                  <a:pt x="558165" y="13970"/>
                </a:lnTo>
                <a:lnTo>
                  <a:pt x="603885" y="6350"/>
                </a:lnTo>
                <a:lnTo>
                  <a:pt x="650875" y="1905"/>
                </a:lnTo>
                <a:lnTo>
                  <a:pt x="699135" y="0"/>
                </a:lnTo>
                <a:lnTo>
                  <a:pt x="746760" y="1905"/>
                </a:lnTo>
                <a:lnTo>
                  <a:pt x="793750" y="6350"/>
                </a:lnTo>
                <a:lnTo>
                  <a:pt x="839469" y="13970"/>
                </a:lnTo>
                <a:lnTo>
                  <a:pt x="884555" y="24765"/>
                </a:lnTo>
                <a:lnTo>
                  <a:pt x="928369" y="38735"/>
                </a:lnTo>
                <a:lnTo>
                  <a:pt x="970915" y="54610"/>
                </a:lnTo>
                <a:lnTo>
                  <a:pt x="1012190" y="73660"/>
                </a:lnTo>
                <a:lnTo>
                  <a:pt x="1051560" y="95250"/>
                </a:lnTo>
                <a:lnTo>
                  <a:pt x="1089660" y="118745"/>
                </a:lnTo>
                <a:lnTo>
                  <a:pt x="1125855" y="145415"/>
                </a:lnTo>
                <a:lnTo>
                  <a:pt x="1160145" y="173355"/>
                </a:lnTo>
                <a:lnTo>
                  <a:pt x="1193165" y="203835"/>
                </a:lnTo>
                <a:lnTo>
                  <a:pt x="1223645" y="236220"/>
                </a:lnTo>
                <a:lnTo>
                  <a:pt x="1252220" y="271145"/>
                </a:lnTo>
                <a:lnTo>
                  <a:pt x="1278255" y="307340"/>
                </a:lnTo>
                <a:lnTo>
                  <a:pt x="1302385" y="344805"/>
                </a:lnTo>
                <a:lnTo>
                  <a:pt x="1323975" y="384175"/>
                </a:lnTo>
                <a:lnTo>
                  <a:pt x="1343025" y="425450"/>
                </a:lnTo>
                <a:lnTo>
                  <a:pt x="1358900" y="467995"/>
                </a:lnTo>
                <a:lnTo>
                  <a:pt x="1372870" y="511175"/>
                </a:lnTo>
                <a:lnTo>
                  <a:pt x="1383665" y="556260"/>
                </a:lnTo>
                <a:lnTo>
                  <a:pt x="1391285" y="601980"/>
                </a:lnTo>
                <a:lnTo>
                  <a:pt x="1395730" y="648970"/>
                </a:lnTo>
                <a:lnTo>
                  <a:pt x="1397635" y="696595"/>
                </a:lnTo>
                <a:lnTo>
                  <a:pt x="1395730" y="744220"/>
                </a:lnTo>
                <a:lnTo>
                  <a:pt x="1391285" y="791210"/>
                </a:lnTo>
                <a:lnTo>
                  <a:pt x="1383665" y="836930"/>
                </a:lnTo>
                <a:lnTo>
                  <a:pt x="1372870" y="881380"/>
                </a:lnTo>
                <a:lnTo>
                  <a:pt x="1358900" y="925195"/>
                </a:lnTo>
                <a:lnTo>
                  <a:pt x="1343025" y="967740"/>
                </a:lnTo>
                <a:lnTo>
                  <a:pt x="1323975" y="1008380"/>
                </a:lnTo>
                <a:lnTo>
                  <a:pt x="1302385" y="1047750"/>
                </a:lnTo>
                <a:lnTo>
                  <a:pt x="1278255" y="1085850"/>
                </a:lnTo>
                <a:lnTo>
                  <a:pt x="1252220" y="1122045"/>
                </a:lnTo>
                <a:lnTo>
                  <a:pt x="1223645" y="1156335"/>
                </a:lnTo>
                <a:lnTo>
                  <a:pt x="1193165" y="1188720"/>
                </a:lnTo>
                <a:lnTo>
                  <a:pt x="1160145" y="1219200"/>
                </a:lnTo>
                <a:lnTo>
                  <a:pt x="1125855" y="1247775"/>
                </a:lnTo>
                <a:lnTo>
                  <a:pt x="1089660" y="1273810"/>
                </a:lnTo>
                <a:lnTo>
                  <a:pt x="1051560" y="1297940"/>
                </a:lnTo>
                <a:lnTo>
                  <a:pt x="1012190" y="1319530"/>
                </a:lnTo>
                <a:lnTo>
                  <a:pt x="970915" y="1337945"/>
                </a:lnTo>
                <a:lnTo>
                  <a:pt x="928369" y="1354455"/>
                </a:lnTo>
                <a:lnTo>
                  <a:pt x="884555" y="1367790"/>
                </a:lnTo>
                <a:lnTo>
                  <a:pt x="839469" y="1378585"/>
                </a:lnTo>
                <a:lnTo>
                  <a:pt x="793750" y="1386840"/>
                </a:lnTo>
                <a:lnTo>
                  <a:pt x="746760" y="1391285"/>
                </a:lnTo>
                <a:lnTo>
                  <a:pt x="699135" y="1393190"/>
                </a:lnTo>
                <a:lnTo>
                  <a:pt x="650875" y="1391285"/>
                </a:lnTo>
                <a:lnTo>
                  <a:pt x="603885" y="1386840"/>
                </a:lnTo>
                <a:lnTo>
                  <a:pt x="558165" y="1378585"/>
                </a:lnTo>
                <a:lnTo>
                  <a:pt x="513080" y="1367790"/>
                </a:lnTo>
                <a:lnTo>
                  <a:pt x="469265" y="1354455"/>
                </a:lnTo>
                <a:lnTo>
                  <a:pt x="426720" y="1337945"/>
                </a:lnTo>
                <a:lnTo>
                  <a:pt x="386080" y="1319530"/>
                </a:lnTo>
                <a:lnTo>
                  <a:pt x="346075" y="1297940"/>
                </a:lnTo>
                <a:lnTo>
                  <a:pt x="307975" y="1273810"/>
                </a:lnTo>
                <a:lnTo>
                  <a:pt x="271780" y="1247775"/>
                </a:lnTo>
                <a:lnTo>
                  <a:pt x="237490" y="1219200"/>
                </a:lnTo>
                <a:lnTo>
                  <a:pt x="204470" y="1188720"/>
                </a:lnTo>
                <a:lnTo>
                  <a:pt x="173990" y="1156335"/>
                </a:lnTo>
                <a:lnTo>
                  <a:pt x="145415" y="1122045"/>
                </a:lnTo>
                <a:lnTo>
                  <a:pt x="119380" y="1085850"/>
                </a:lnTo>
                <a:lnTo>
                  <a:pt x="95250" y="1047750"/>
                </a:lnTo>
                <a:lnTo>
                  <a:pt x="74295" y="1008380"/>
                </a:lnTo>
                <a:lnTo>
                  <a:pt x="55244" y="967740"/>
                </a:lnTo>
                <a:lnTo>
                  <a:pt x="38735" y="925195"/>
                </a:lnTo>
                <a:lnTo>
                  <a:pt x="25400" y="881380"/>
                </a:lnTo>
                <a:lnTo>
                  <a:pt x="14604" y="836930"/>
                </a:lnTo>
                <a:lnTo>
                  <a:pt x="6350" y="791210"/>
                </a:lnTo>
                <a:lnTo>
                  <a:pt x="1905" y="744220"/>
                </a:lnTo>
                <a:lnTo>
                  <a:pt x="0" y="696595"/>
                </a:lnTo>
                <a:close/>
              </a:path>
            </a:pathLst>
          </a:custGeom>
          <a:ln w="472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60014" y="5309870"/>
            <a:ext cx="1390015" cy="1391285"/>
          </a:xfrm>
          <a:custGeom>
            <a:avLst/>
            <a:gdLst/>
            <a:ahLst/>
            <a:cxnLst/>
            <a:rect l="l" t="t" r="r" b="b"/>
            <a:pathLst>
              <a:path w="1390014" h="1391284">
                <a:moveTo>
                  <a:pt x="0" y="695324"/>
                </a:moveTo>
                <a:lnTo>
                  <a:pt x="1905" y="647699"/>
                </a:lnTo>
                <a:lnTo>
                  <a:pt x="6350" y="601344"/>
                </a:lnTo>
                <a:lnTo>
                  <a:pt x="13970" y="555624"/>
                </a:lnTo>
                <a:lnTo>
                  <a:pt x="24765" y="510539"/>
                </a:lnTo>
                <a:lnTo>
                  <a:pt x="38735" y="467359"/>
                </a:lnTo>
                <a:lnTo>
                  <a:pt x="54610" y="424814"/>
                </a:lnTo>
                <a:lnTo>
                  <a:pt x="73660" y="384174"/>
                </a:lnTo>
                <a:lnTo>
                  <a:pt x="95250" y="344169"/>
                </a:lnTo>
                <a:lnTo>
                  <a:pt x="118745" y="306704"/>
                </a:lnTo>
                <a:lnTo>
                  <a:pt x="144780" y="270509"/>
                </a:lnTo>
                <a:lnTo>
                  <a:pt x="173355" y="236219"/>
                </a:lnTo>
                <a:lnTo>
                  <a:pt x="203835" y="203834"/>
                </a:lnTo>
                <a:lnTo>
                  <a:pt x="236220" y="173354"/>
                </a:lnTo>
                <a:lnTo>
                  <a:pt x="270510" y="144779"/>
                </a:lnTo>
                <a:lnTo>
                  <a:pt x="306705" y="118744"/>
                </a:lnTo>
                <a:lnTo>
                  <a:pt x="344170" y="94614"/>
                </a:lnTo>
                <a:lnTo>
                  <a:pt x="383540" y="73659"/>
                </a:lnTo>
                <a:lnTo>
                  <a:pt x="424815" y="54609"/>
                </a:lnTo>
                <a:lnTo>
                  <a:pt x="466725" y="38099"/>
                </a:lnTo>
                <a:lnTo>
                  <a:pt x="510540" y="24764"/>
                </a:lnTo>
                <a:lnTo>
                  <a:pt x="554990" y="13969"/>
                </a:lnTo>
                <a:lnTo>
                  <a:pt x="600710" y="6349"/>
                </a:lnTo>
                <a:lnTo>
                  <a:pt x="647700" y="1269"/>
                </a:lnTo>
                <a:lnTo>
                  <a:pt x="695325" y="0"/>
                </a:lnTo>
                <a:lnTo>
                  <a:pt x="742950" y="1269"/>
                </a:lnTo>
                <a:lnTo>
                  <a:pt x="789305" y="6349"/>
                </a:lnTo>
                <a:lnTo>
                  <a:pt x="835025" y="13969"/>
                </a:lnTo>
                <a:lnTo>
                  <a:pt x="880110" y="24764"/>
                </a:lnTo>
                <a:lnTo>
                  <a:pt x="923290" y="38099"/>
                </a:lnTo>
                <a:lnTo>
                  <a:pt x="965835" y="54609"/>
                </a:lnTo>
                <a:lnTo>
                  <a:pt x="1006475" y="73659"/>
                </a:lnTo>
                <a:lnTo>
                  <a:pt x="1045844" y="94614"/>
                </a:lnTo>
                <a:lnTo>
                  <a:pt x="1083310" y="118744"/>
                </a:lnTo>
                <a:lnTo>
                  <a:pt x="1119505" y="144779"/>
                </a:lnTo>
                <a:lnTo>
                  <a:pt x="1153795" y="173354"/>
                </a:lnTo>
                <a:lnTo>
                  <a:pt x="1186180" y="203834"/>
                </a:lnTo>
                <a:lnTo>
                  <a:pt x="1216660" y="236219"/>
                </a:lnTo>
                <a:lnTo>
                  <a:pt x="1245235" y="270509"/>
                </a:lnTo>
                <a:lnTo>
                  <a:pt x="1271270" y="306704"/>
                </a:lnTo>
                <a:lnTo>
                  <a:pt x="1295400" y="344169"/>
                </a:lnTo>
                <a:lnTo>
                  <a:pt x="1316355" y="384174"/>
                </a:lnTo>
                <a:lnTo>
                  <a:pt x="1335405" y="424814"/>
                </a:lnTo>
                <a:lnTo>
                  <a:pt x="1351915" y="467359"/>
                </a:lnTo>
                <a:lnTo>
                  <a:pt x="1365250" y="510539"/>
                </a:lnTo>
                <a:lnTo>
                  <a:pt x="1376045" y="555624"/>
                </a:lnTo>
                <a:lnTo>
                  <a:pt x="1383665" y="601344"/>
                </a:lnTo>
                <a:lnTo>
                  <a:pt x="1388110" y="647699"/>
                </a:lnTo>
                <a:lnTo>
                  <a:pt x="1390015" y="695324"/>
                </a:lnTo>
                <a:lnTo>
                  <a:pt x="1388110" y="742949"/>
                </a:lnTo>
                <a:lnTo>
                  <a:pt x="1383665" y="789939"/>
                </a:lnTo>
                <a:lnTo>
                  <a:pt x="1376045" y="835659"/>
                </a:lnTo>
                <a:lnTo>
                  <a:pt x="1365250" y="880744"/>
                </a:lnTo>
                <a:lnTo>
                  <a:pt x="1351915" y="923924"/>
                </a:lnTo>
                <a:lnTo>
                  <a:pt x="1335405" y="966469"/>
                </a:lnTo>
                <a:lnTo>
                  <a:pt x="1316355" y="1007109"/>
                </a:lnTo>
                <a:lnTo>
                  <a:pt x="1295400" y="1046479"/>
                </a:lnTo>
                <a:lnTo>
                  <a:pt x="1271270" y="1084579"/>
                </a:lnTo>
                <a:lnTo>
                  <a:pt x="1245235" y="1120774"/>
                </a:lnTo>
                <a:lnTo>
                  <a:pt x="1216660" y="1155064"/>
                </a:lnTo>
                <a:lnTo>
                  <a:pt x="1186180" y="1187449"/>
                </a:lnTo>
                <a:lnTo>
                  <a:pt x="1153795" y="1217929"/>
                </a:lnTo>
                <a:lnTo>
                  <a:pt x="1119505" y="1246504"/>
                </a:lnTo>
                <a:lnTo>
                  <a:pt x="1083310" y="1272539"/>
                </a:lnTo>
                <a:lnTo>
                  <a:pt x="1045844" y="1296034"/>
                </a:lnTo>
                <a:lnTo>
                  <a:pt x="1006475" y="1317624"/>
                </a:lnTo>
                <a:lnTo>
                  <a:pt x="965835" y="1336674"/>
                </a:lnTo>
                <a:lnTo>
                  <a:pt x="923290" y="1353184"/>
                </a:lnTo>
                <a:lnTo>
                  <a:pt x="880110" y="1366519"/>
                </a:lnTo>
                <a:lnTo>
                  <a:pt x="835025" y="1377314"/>
                </a:lnTo>
                <a:lnTo>
                  <a:pt x="789305" y="1384934"/>
                </a:lnTo>
                <a:lnTo>
                  <a:pt x="742950" y="1389379"/>
                </a:lnTo>
                <a:lnTo>
                  <a:pt x="695325" y="1391284"/>
                </a:lnTo>
                <a:lnTo>
                  <a:pt x="647700" y="1389379"/>
                </a:lnTo>
                <a:lnTo>
                  <a:pt x="600710" y="1384934"/>
                </a:lnTo>
                <a:lnTo>
                  <a:pt x="554990" y="1377314"/>
                </a:lnTo>
                <a:lnTo>
                  <a:pt x="510540" y="1366519"/>
                </a:lnTo>
                <a:lnTo>
                  <a:pt x="466725" y="1353184"/>
                </a:lnTo>
                <a:lnTo>
                  <a:pt x="424815" y="1336674"/>
                </a:lnTo>
                <a:lnTo>
                  <a:pt x="383540" y="1317624"/>
                </a:lnTo>
                <a:lnTo>
                  <a:pt x="344170" y="1296034"/>
                </a:lnTo>
                <a:lnTo>
                  <a:pt x="306705" y="1272539"/>
                </a:lnTo>
                <a:lnTo>
                  <a:pt x="270510" y="1246504"/>
                </a:lnTo>
                <a:lnTo>
                  <a:pt x="236220" y="1217929"/>
                </a:lnTo>
                <a:lnTo>
                  <a:pt x="203835" y="1187449"/>
                </a:lnTo>
                <a:lnTo>
                  <a:pt x="173355" y="1155064"/>
                </a:lnTo>
                <a:lnTo>
                  <a:pt x="144780" y="1120774"/>
                </a:lnTo>
                <a:lnTo>
                  <a:pt x="118745" y="1084579"/>
                </a:lnTo>
                <a:lnTo>
                  <a:pt x="95250" y="1046479"/>
                </a:lnTo>
                <a:lnTo>
                  <a:pt x="73660" y="1007109"/>
                </a:lnTo>
                <a:lnTo>
                  <a:pt x="54610" y="966469"/>
                </a:lnTo>
                <a:lnTo>
                  <a:pt x="38735" y="923924"/>
                </a:lnTo>
                <a:lnTo>
                  <a:pt x="24765" y="880744"/>
                </a:lnTo>
                <a:lnTo>
                  <a:pt x="13970" y="835659"/>
                </a:lnTo>
                <a:lnTo>
                  <a:pt x="6350" y="789939"/>
                </a:lnTo>
                <a:lnTo>
                  <a:pt x="1905" y="742949"/>
                </a:lnTo>
                <a:lnTo>
                  <a:pt x="0" y="69532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33144" y="4034154"/>
            <a:ext cx="862330" cy="968375"/>
          </a:xfrm>
          <a:custGeom>
            <a:avLst/>
            <a:gdLst/>
            <a:ahLst/>
            <a:cxnLst/>
            <a:rect l="l" t="t" r="r" b="b"/>
            <a:pathLst>
              <a:path w="862330" h="968375">
                <a:moveTo>
                  <a:pt x="0" y="968375"/>
                </a:moveTo>
                <a:lnTo>
                  <a:pt x="86233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28444" y="6190615"/>
            <a:ext cx="1183640" cy="14604"/>
          </a:xfrm>
          <a:custGeom>
            <a:avLst/>
            <a:gdLst/>
            <a:ahLst/>
            <a:cxnLst/>
            <a:rect l="l" t="t" r="r" b="b"/>
            <a:pathLst>
              <a:path w="1183639" h="14604">
                <a:moveTo>
                  <a:pt x="0" y="0"/>
                </a:moveTo>
                <a:lnTo>
                  <a:pt x="1183640" y="14605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49395" y="5698490"/>
            <a:ext cx="1359535" cy="306705"/>
          </a:xfrm>
          <a:custGeom>
            <a:avLst/>
            <a:gdLst/>
            <a:ahLst/>
            <a:cxnLst/>
            <a:rect l="l" t="t" r="r" b="b"/>
            <a:pathLst>
              <a:path w="1359535" h="306704">
                <a:moveTo>
                  <a:pt x="0" y="306705"/>
                </a:moveTo>
                <a:lnTo>
                  <a:pt x="1359535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61589" y="4199890"/>
            <a:ext cx="479425" cy="1175385"/>
          </a:xfrm>
          <a:custGeom>
            <a:avLst/>
            <a:gdLst/>
            <a:ahLst/>
            <a:cxnLst/>
            <a:rect l="l" t="t" r="r" b="b"/>
            <a:pathLst>
              <a:path w="479425" h="1175385">
                <a:moveTo>
                  <a:pt x="479425" y="1175385"/>
                </a:move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8784" y="6338570"/>
            <a:ext cx="396240" cy="519430"/>
          </a:xfrm>
          <a:custGeom>
            <a:avLst/>
            <a:gdLst/>
            <a:ahLst/>
            <a:cxnLst/>
            <a:rect l="l" t="t" r="r" b="b"/>
            <a:pathLst>
              <a:path w="396240" h="519429">
                <a:moveTo>
                  <a:pt x="396240" y="0"/>
                </a:moveTo>
                <a:lnTo>
                  <a:pt x="0" y="519429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31025" y="1663700"/>
            <a:ext cx="5104130" cy="2929255"/>
          </a:xfrm>
          <a:custGeom>
            <a:avLst/>
            <a:gdLst/>
            <a:ahLst/>
            <a:cxnLst/>
            <a:rect l="l" t="t" r="r" b="b"/>
            <a:pathLst>
              <a:path w="5104130" h="2929254">
                <a:moveTo>
                  <a:pt x="0" y="2929255"/>
                </a:moveTo>
                <a:lnTo>
                  <a:pt x="5104130" y="2929255"/>
                </a:lnTo>
                <a:lnTo>
                  <a:pt x="5104130" y="0"/>
                </a:lnTo>
                <a:lnTo>
                  <a:pt x="0" y="0"/>
                </a:lnTo>
                <a:lnTo>
                  <a:pt x="0" y="292925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31023" y="2479675"/>
            <a:ext cx="5103495" cy="0"/>
          </a:xfrm>
          <a:custGeom>
            <a:avLst/>
            <a:gdLst/>
            <a:ahLst/>
            <a:cxnLst/>
            <a:rect l="l" t="t" r="r" b="b"/>
            <a:pathLst>
              <a:path w="5103495" h="0">
                <a:moveTo>
                  <a:pt x="0" y="0"/>
                </a:moveTo>
                <a:lnTo>
                  <a:pt x="5103495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53466" y="308863"/>
            <a:ext cx="10916285" cy="315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5" b="1">
                <a:solidFill>
                  <a:srgbClr val="102D40"/>
                </a:solidFill>
                <a:latin typeface="Arial"/>
                <a:cs typeface="Arial"/>
              </a:rPr>
              <a:t>Реализуем методологию ПРОЕКТНОГО МЕНЕДЖМЕНТА </a:t>
            </a:r>
            <a:r>
              <a:rPr dirty="0" sz="1900" b="1">
                <a:solidFill>
                  <a:srgbClr val="102D40"/>
                </a:solidFill>
                <a:latin typeface="Arial"/>
                <a:cs typeface="Arial"/>
              </a:rPr>
              <a:t>в </a:t>
            </a:r>
            <a:r>
              <a:rPr dirty="0" sz="1900" spc="-5" b="1">
                <a:solidFill>
                  <a:srgbClr val="102D40"/>
                </a:solidFill>
                <a:latin typeface="Arial"/>
                <a:cs typeface="Arial"/>
              </a:rPr>
              <a:t>образовательной</a:t>
            </a:r>
            <a:r>
              <a:rPr dirty="0" sz="1900" spc="75" b="1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900" spc="-5" b="1">
                <a:solidFill>
                  <a:srgbClr val="102D40"/>
                </a:solidFill>
                <a:latin typeface="Arial"/>
                <a:cs typeface="Arial"/>
              </a:rPr>
              <a:t>деятельности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5806" y="1653240"/>
            <a:ext cx="4173854" cy="6432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900" spc="-5" b="1">
                <a:solidFill>
                  <a:srgbClr val="FFFFFF"/>
                </a:solidFill>
                <a:latin typeface="Arial"/>
                <a:cs typeface="Arial"/>
              </a:rPr>
              <a:t>«УНИВЕРСАЛ-ОНЛАЙН» </a:t>
            </a: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9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 b="1">
                <a:solidFill>
                  <a:srgbClr val="FFFFFF"/>
                </a:solidFill>
                <a:latin typeface="Arial"/>
                <a:cs typeface="Arial"/>
              </a:rPr>
              <a:t>продукт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900" spc="-5" b="1">
                <a:solidFill>
                  <a:srgbClr val="FFFFFF"/>
                </a:solidFill>
                <a:latin typeface="Arial"/>
                <a:cs typeface="Arial"/>
              </a:rPr>
              <a:t>междисциплинарного синтеза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63344" y="3452876"/>
            <a:ext cx="98806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МЕДИЦИНА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88511" y="3972559"/>
            <a:ext cx="1252855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35"/>
              </a:lnSpc>
              <a:spcBef>
                <a:spcPts val="100"/>
              </a:spcBef>
            </a:pPr>
            <a:r>
              <a:rPr dirty="0" sz="1800" b="1">
                <a:solidFill>
                  <a:srgbClr val="102E41"/>
                </a:solidFill>
                <a:latin typeface="Arial"/>
                <a:cs typeface="Arial"/>
              </a:rPr>
              <a:t>У</a:t>
            </a:r>
            <a:r>
              <a:rPr dirty="0" sz="1800" spc="-5" b="1">
                <a:solidFill>
                  <a:srgbClr val="102E41"/>
                </a:solidFill>
                <a:latin typeface="Arial"/>
                <a:cs typeface="Arial"/>
              </a:rPr>
              <a:t>нив</a:t>
            </a:r>
            <a:r>
              <a:rPr dirty="0" sz="1800" b="1">
                <a:solidFill>
                  <a:srgbClr val="102E41"/>
                </a:solidFill>
                <a:latin typeface="Arial"/>
                <a:cs typeface="Arial"/>
              </a:rPr>
              <a:t>е</a:t>
            </a:r>
            <a:r>
              <a:rPr dirty="0" sz="1800" spc="-5" b="1">
                <a:solidFill>
                  <a:srgbClr val="102E41"/>
                </a:solidFill>
                <a:latin typeface="Arial"/>
                <a:cs typeface="Arial"/>
              </a:rPr>
              <a:t>р</a:t>
            </a:r>
            <a:r>
              <a:rPr dirty="0" sz="1800" b="1">
                <a:solidFill>
                  <a:srgbClr val="102E41"/>
                </a:solidFill>
                <a:latin typeface="Arial"/>
                <a:cs typeface="Arial"/>
              </a:rPr>
              <a:t>сал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35"/>
              </a:lnSpc>
            </a:pPr>
            <a:r>
              <a:rPr dirty="0" sz="1800" spc="-5" b="1">
                <a:solidFill>
                  <a:srgbClr val="102E41"/>
                </a:solidFill>
                <a:latin typeface="Arial"/>
                <a:cs typeface="Arial"/>
              </a:rPr>
              <a:t>-онлайн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-12700" y="5315203"/>
            <a:ext cx="1584325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50"/>
              </a:lnSpc>
              <a:spcBef>
                <a:spcPts val="100"/>
              </a:spcBef>
              <a:tabLst>
                <a:tab pos="384810" algn="l"/>
                <a:tab pos="528320" algn="l"/>
              </a:tabLst>
            </a:pP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3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ПРОЕКТНО-</a:t>
            </a:r>
            <a:endParaRPr sz="1300">
              <a:latin typeface="Arial"/>
              <a:cs typeface="Arial"/>
            </a:endParaRPr>
          </a:p>
          <a:p>
            <a:pPr marL="445134" marR="5080" indent="13335">
              <a:lnSpc>
                <a:spcPts val="1540"/>
              </a:lnSpc>
              <a:spcBef>
                <a:spcPts val="6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ДУ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ТЕХНОЛОГИИ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35833" y="5898134"/>
            <a:ext cx="113728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dirty="0" sz="1300" spc="-55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sz="1300" spc="-40" b="1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dirty="0" sz="1300" spc="-65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ЛОГИЯ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56155" y="5330473"/>
            <a:ext cx="114554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ПЕДАГОГИКА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37120" y="1749252"/>
            <a:ext cx="5092065" cy="643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4659" marR="458470" indent="308610">
              <a:lnSpc>
                <a:spcPct val="106600"/>
              </a:lnSpc>
              <a:spcBef>
                <a:spcPts val="100"/>
              </a:spcBef>
            </a:pPr>
            <a:r>
              <a:rPr dirty="0" sz="1900" spc="-5" b="1">
                <a:solidFill>
                  <a:srgbClr val="102D40"/>
                </a:solidFill>
                <a:latin typeface="Arial"/>
                <a:cs typeface="Arial"/>
              </a:rPr>
              <a:t>ФОРМУЛА ЭФФЕКТИВНОСТИ  ОБРАЗОВАТЕЛЬНОГО</a:t>
            </a:r>
            <a:r>
              <a:rPr dirty="0" sz="1900" spc="-20" b="1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900" spc="-5" b="1">
                <a:solidFill>
                  <a:srgbClr val="102D40"/>
                </a:solidFill>
                <a:latin typeface="Arial"/>
                <a:cs typeface="Arial"/>
              </a:rPr>
              <a:t>ПРОЦЕССА</a:t>
            </a:r>
            <a:endParaRPr sz="1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37120" y="2537714"/>
            <a:ext cx="5092065" cy="1842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2204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ЦЕЛЕНАПРАВЛЕННОСТЬ</a:t>
            </a:r>
            <a:endParaRPr sz="1800">
              <a:latin typeface="Arial"/>
              <a:cs typeface="Arial"/>
            </a:endParaRPr>
          </a:p>
          <a:p>
            <a:pPr algn="ctr" marL="1678305" marR="1616710">
              <a:lnSpc>
                <a:spcPts val="2140"/>
              </a:lnSpc>
              <a:spcBef>
                <a:spcPts val="90"/>
              </a:spcBef>
            </a:pPr>
            <a:r>
              <a:rPr dirty="0" sz="1800" b="1">
                <a:solidFill>
                  <a:srgbClr val="102D40"/>
                </a:solidFill>
                <a:latin typeface="Arial"/>
                <a:cs typeface="Arial"/>
              </a:rPr>
              <a:t>+          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СИС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МН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1800">
              <a:latin typeface="Arial"/>
              <a:cs typeface="Arial"/>
            </a:endParaRPr>
          </a:p>
          <a:p>
            <a:pPr algn="ctr" marL="52069">
              <a:lnSpc>
                <a:spcPts val="2095"/>
              </a:lnSpc>
            </a:pPr>
            <a:r>
              <a:rPr dirty="0" sz="1800" b="1">
                <a:solidFill>
                  <a:srgbClr val="102E41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  <a:p>
            <a:pPr algn="ctr" marL="1715135" marR="1642110" indent="-12700">
              <a:lnSpc>
                <a:spcPts val="2800"/>
              </a:lnSpc>
              <a:spcBef>
                <a:spcPts val="15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100%  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РЕ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ЗУ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3368" y="784859"/>
            <a:ext cx="3009265" cy="0"/>
          </a:xfrm>
          <a:custGeom>
            <a:avLst/>
            <a:gdLst/>
            <a:ahLst/>
            <a:cxnLst/>
            <a:rect l="l" t="t" r="r" b="b"/>
            <a:pathLst>
              <a:path w="3009265" h="0">
                <a:moveTo>
                  <a:pt x="0" y="0"/>
                </a:moveTo>
                <a:lnTo>
                  <a:pt x="3009265" y="0"/>
                </a:lnTo>
              </a:path>
            </a:pathLst>
          </a:custGeom>
          <a:ln w="19812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3" y="784859"/>
            <a:ext cx="3007995" cy="0"/>
          </a:xfrm>
          <a:custGeom>
            <a:avLst/>
            <a:gdLst/>
            <a:ahLst/>
            <a:cxnLst/>
            <a:rect l="l" t="t" r="r" b="b"/>
            <a:pathLst>
              <a:path w="3007995" h="0">
                <a:moveTo>
                  <a:pt x="0" y="0"/>
                </a:moveTo>
                <a:lnTo>
                  <a:pt x="3007994" y="0"/>
                </a:lnTo>
              </a:path>
            </a:pathLst>
          </a:custGeom>
          <a:ln w="19812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15285" y="332740"/>
            <a:ext cx="6398247" cy="902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88309" y="238759"/>
            <a:ext cx="6250302" cy="118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07995" y="418465"/>
            <a:ext cx="6175375" cy="680085"/>
          </a:xfrm>
          <a:custGeom>
            <a:avLst/>
            <a:gdLst/>
            <a:ahLst/>
            <a:cxnLst/>
            <a:rect l="l" t="t" r="r" b="b"/>
            <a:pathLst>
              <a:path w="6175375" h="680085">
                <a:moveTo>
                  <a:pt x="0" y="680085"/>
                </a:moveTo>
                <a:lnTo>
                  <a:pt x="6175375" y="680085"/>
                </a:lnTo>
                <a:lnTo>
                  <a:pt x="6175375" y="0"/>
                </a:lnTo>
                <a:lnTo>
                  <a:pt x="0" y="0"/>
                </a:lnTo>
                <a:lnTo>
                  <a:pt x="0" y="6800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43147" y="434594"/>
            <a:ext cx="53765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102E41"/>
                </a:solidFill>
              </a:rPr>
              <a:t>SMART –</a:t>
            </a:r>
            <a:r>
              <a:rPr dirty="0" sz="3600" spc="-80">
                <a:solidFill>
                  <a:srgbClr val="102E41"/>
                </a:solidFill>
              </a:rPr>
              <a:t> </a:t>
            </a:r>
            <a:r>
              <a:rPr dirty="0" sz="3600" spc="-5">
                <a:solidFill>
                  <a:srgbClr val="102E41"/>
                </a:solidFill>
              </a:rPr>
              <a:t>целеполагание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5815329" y="1840232"/>
            <a:ext cx="560070" cy="561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3415" y="1567827"/>
            <a:ext cx="4680584" cy="1140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3414" y="2592069"/>
            <a:ext cx="4680584" cy="1140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6759" y="2677160"/>
            <a:ext cx="4457700" cy="917575"/>
          </a:xfrm>
          <a:custGeom>
            <a:avLst/>
            <a:gdLst/>
            <a:ahLst/>
            <a:cxnLst/>
            <a:rect l="l" t="t" r="r" b="b"/>
            <a:pathLst>
              <a:path w="4457700" h="917575">
                <a:moveTo>
                  <a:pt x="0" y="917575"/>
                </a:moveTo>
                <a:lnTo>
                  <a:pt x="4457700" y="917575"/>
                </a:lnTo>
                <a:lnTo>
                  <a:pt x="4457700" y="0"/>
                </a:lnTo>
                <a:lnTo>
                  <a:pt x="0" y="0"/>
                </a:lnTo>
                <a:lnTo>
                  <a:pt x="0" y="917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3414" y="3615688"/>
            <a:ext cx="4680584" cy="1140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6759" y="3701415"/>
            <a:ext cx="4457700" cy="917575"/>
          </a:xfrm>
          <a:custGeom>
            <a:avLst/>
            <a:gdLst/>
            <a:ahLst/>
            <a:cxnLst/>
            <a:rect l="l" t="t" r="r" b="b"/>
            <a:pathLst>
              <a:path w="4457700" h="917575">
                <a:moveTo>
                  <a:pt x="0" y="917575"/>
                </a:moveTo>
                <a:lnTo>
                  <a:pt x="4457700" y="917575"/>
                </a:lnTo>
                <a:lnTo>
                  <a:pt x="4457700" y="0"/>
                </a:lnTo>
                <a:lnTo>
                  <a:pt x="0" y="0"/>
                </a:lnTo>
                <a:lnTo>
                  <a:pt x="0" y="917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3414" y="4639943"/>
            <a:ext cx="4680584" cy="1141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46759" y="4725670"/>
            <a:ext cx="4457700" cy="919480"/>
          </a:xfrm>
          <a:custGeom>
            <a:avLst/>
            <a:gdLst/>
            <a:ahLst/>
            <a:cxnLst/>
            <a:rect l="l" t="t" r="r" b="b"/>
            <a:pathLst>
              <a:path w="4457700" h="919479">
                <a:moveTo>
                  <a:pt x="0" y="919479"/>
                </a:moveTo>
                <a:lnTo>
                  <a:pt x="4457700" y="919479"/>
                </a:lnTo>
                <a:lnTo>
                  <a:pt x="4457700" y="0"/>
                </a:lnTo>
                <a:lnTo>
                  <a:pt x="0" y="0"/>
                </a:lnTo>
                <a:lnTo>
                  <a:pt x="0" y="919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3414" y="5664198"/>
            <a:ext cx="4680584" cy="11417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6759" y="5749290"/>
            <a:ext cx="4457700" cy="919480"/>
          </a:xfrm>
          <a:custGeom>
            <a:avLst/>
            <a:gdLst/>
            <a:ahLst/>
            <a:cxnLst/>
            <a:rect l="l" t="t" r="r" b="b"/>
            <a:pathLst>
              <a:path w="4457700" h="919479">
                <a:moveTo>
                  <a:pt x="0" y="919480"/>
                </a:moveTo>
                <a:lnTo>
                  <a:pt x="4457700" y="919480"/>
                </a:lnTo>
                <a:lnTo>
                  <a:pt x="4457700" y="0"/>
                </a:lnTo>
                <a:lnTo>
                  <a:pt x="0" y="0"/>
                </a:lnTo>
                <a:lnTo>
                  <a:pt x="0" y="919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15461" y="6091682"/>
            <a:ext cx="1656714" cy="51244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55880" marR="5080" indent="-56515">
              <a:lnSpc>
                <a:spcPts val="1910"/>
              </a:lnSpc>
              <a:spcBef>
                <a:spcPts val="170"/>
              </a:spcBef>
            </a:pP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ограниченный</a:t>
            </a:r>
            <a:r>
              <a:rPr dirty="0" sz="1600" spc="-6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во  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времени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7739" y="5952235"/>
            <a:ext cx="20675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000" spc="-90" b="1">
                <a:solidFill>
                  <a:srgbClr val="EB533A"/>
                </a:solidFill>
                <a:latin typeface="Century Gothic"/>
                <a:cs typeface="Century Gothic"/>
              </a:rPr>
              <a:t>T</a:t>
            </a:r>
            <a:r>
              <a:rPr dirty="0" sz="3000" spc="-90" b="1">
                <a:solidFill>
                  <a:srgbClr val="118587"/>
                </a:solidFill>
                <a:latin typeface="Century Gothic"/>
                <a:cs typeface="Century Gothic"/>
              </a:rPr>
              <a:t>ime</a:t>
            </a:r>
            <a:r>
              <a:rPr dirty="0" sz="3000" spc="-110" b="1">
                <a:solidFill>
                  <a:srgbClr val="118587"/>
                </a:solidFill>
                <a:latin typeface="Century Gothic"/>
                <a:cs typeface="Century Gothic"/>
              </a:rPr>
              <a:t> </a:t>
            </a:r>
            <a:r>
              <a:rPr dirty="0" sz="3000" spc="-100" b="1">
                <a:solidFill>
                  <a:srgbClr val="118587"/>
                </a:solidFill>
                <a:latin typeface="Century Gothic"/>
                <a:cs typeface="Century Gothic"/>
              </a:rPr>
              <a:t>bound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96055" y="5066791"/>
            <a:ext cx="144208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реалистичный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4691" y="4927346"/>
            <a:ext cx="16040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000" spc="60" b="1">
                <a:solidFill>
                  <a:srgbClr val="EB533A"/>
                </a:solidFill>
                <a:latin typeface="Century Gothic"/>
                <a:cs typeface="Century Gothic"/>
              </a:rPr>
              <a:t>R</a:t>
            </a:r>
            <a:r>
              <a:rPr dirty="0" sz="3000" spc="60" b="1">
                <a:solidFill>
                  <a:srgbClr val="118587"/>
                </a:solidFill>
                <a:latin typeface="Century Gothic"/>
                <a:cs typeface="Century Gothic"/>
              </a:rPr>
              <a:t>ealistic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35323" y="4035805"/>
            <a:ext cx="127571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достижимый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6977" y="3902455"/>
            <a:ext cx="193928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000" spc="-175" b="1">
                <a:solidFill>
                  <a:srgbClr val="EB533A"/>
                </a:solidFill>
                <a:latin typeface="Century Gothic"/>
                <a:cs typeface="Century Gothic"/>
              </a:rPr>
              <a:t>A</a:t>
            </a:r>
            <a:r>
              <a:rPr dirty="0" sz="3000" spc="-175" b="1">
                <a:solidFill>
                  <a:srgbClr val="118587"/>
                </a:solidFill>
                <a:latin typeface="Century Gothic"/>
                <a:cs typeface="Century Gothic"/>
              </a:rPr>
              <a:t>chievable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77996" y="2996437"/>
            <a:ext cx="109982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измер</a:t>
            </a:r>
            <a:r>
              <a:rPr dirty="0" sz="1600" i="1">
                <a:solidFill>
                  <a:srgbClr val="A6A6A6"/>
                </a:solidFill>
                <a:latin typeface="Arial"/>
                <a:cs typeface="Arial"/>
              </a:rPr>
              <a:t>и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мый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8502" y="2858515"/>
            <a:ext cx="20967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000" spc="-140" b="1">
                <a:solidFill>
                  <a:srgbClr val="EB533A"/>
                </a:solidFill>
                <a:latin typeface="Century Gothic"/>
                <a:cs typeface="Century Gothic"/>
              </a:rPr>
              <a:t>M</a:t>
            </a:r>
            <a:r>
              <a:rPr dirty="0" sz="3000" spc="-100" b="1">
                <a:solidFill>
                  <a:srgbClr val="118587"/>
                </a:solidFill>
                <a:latin typeface="Century Gothic"/>
                <a:cs typeface="Century Gothic"/>
              </a:rPr>
              <a:t>e</a:t>
            </a:r>
            <a:r>
              <a:rPr dirty="0" sz="3000" spc="-110" b="1">
                <a:solidFill>
                  <a:srgbClr val="118587"/>
                </a:solidFill>
                <a:latin typeface="Century Gothic"/>
                <a:cs typeface="Century Gothic"/>
              </a:rPr>
              <a:t>a</a:t>
            </a:r>
            <a:r>
              <a:rPr dirty="0" sz="3000" spc="-70" b="1">
                <a:solidFill>
                  <a:srgbClr val="118587"/>
                </a:solidFill>
                <a:latin typeface="Century Gothic"/>
                <a:cs typeface="Century Gothic"/>
              </a:rPr>
              <a:t>s</a:t>
            </a:r>
            <a:r>
              <a:rPr dirty="0" sz="3000" spc="-100" b="1">
                <a:solidFill>
                  <a:srgbClr val="118587"/>
                </a:solidFill>
                <a:latin typeface="Century Gothic"/>
                <a:cs typeface="Century Gothic"/>
              </a:rPr>
              <a:t>u</a:t>
            </a:r>
            <a:r>
              <a:rPr dirty="0" sz="3000" spc="-45" b="1">
                <a:solidFill>
                  <a:srgbClr val="118587"/>
                </a:solidFill>
                <a:latin typeface="Century Gothic"/>
                <a:cs typeface="Century Gothic"/>
              </a:rPr>
              <a:t>r</a:t>
            </a:r>
            <a:r>
              <a:rPr dirty="0" sz="3000" spc="-110" b="1">
                <a:solidFill>
                  <a:srgbClr val="118587"/>
                </a:solidFill>
                <a:latin typeface="Century Gothic"/>
                <a:cs typeface="Century Gothic"/>
              </a:rPr>
              <a:t>ab</a:t>
            </a:r>
            <a:r>
              <a:rPr dirty="0" sz="3000" spc="-35" b="1">
                <a:solidFill>
                  <a:srgbClr val="118587"/>
                </a:solidFill>
                <a:latin typeface="Century Gothic"/>
                <a:cs typeface="Century Gothic"/>
              </a:rPr>
              <a:t>l</a:t>
            </a:r>
            <a:r>
              <a:rPr dirty="0" sz="3000" spc="-100" b="1">
                <a:solidFill>
                  <a:srgbClr val="118587"/>
                </a:solidFill>
                <a:latin typeface="Century Gothic"/>
                <a:cs typeface="Century Gothic"/>
              </a:rPr>
              <a:t>e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6759" y="1652904"/>
            <a:ext cx="4457700" cy="9175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07645" rIns="0" bIns="0" rtlCol="0" vert="horz">
            <a:spAutoFit/>
          </a:bodyPr>
          <a:lstStyle/>
          <a:p>
            <a:pPr marL="217170">
              <a:lnSpc>
                <a:spcPct val="100000"/>
              </a:lnSpc>
              <a:spcBef>
                <a:spcPts val="1635"/>
              </a:spcBef>
              <a:tabLst>
                <a:tab pos="2145665" algn="l"/>
              </a:tabLst>
            </a:pPr>
            <a:r>
              <a:rPr dirty="0" baseline="-1851" sz="4500" spc="-7" b="1">
                <a:solidFill>
                  <a:srgbClr val="EB533A"/>
                </a:solidFill>
                <a:latin typeface="Century Gothic"/>
                <a:cs typeface="Century Gothic"/>
              </a:rPr>
              <a:t>S</a:t>
            </a:r>
            <a:r>
              <a:rPr dirty="0" baseline="-1851" sz="4500" spc="-7" b="1">
                <a:solidFill>
                  <a:srgbClr val="118587"/>
                </a:solidFill>
                <a:latin typeface="Century Gothic"/>
                <a:cs typeface="Century Gothic"/>
              </a:rPr>
              <a:t>pecific	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определенный,</a:t>
            </a:r>
            <a:r>
              <a:rPr dirty="0" sz="1600" spc="-5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A6A6A6"/>
                </a:solidFill>
                <a:latin typeface="Arial"/>
                <a:cs typeface="Arial"/>
              </a:rPr>
              <a:t>четкий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55152" y="1652904"/>
            <a:ext cx="4457699" cy="9175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55152" y="2677159"/>
            <a:ext cx="4457699" cy="9175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55152" y="3701413"/>
            <a:ext cx="4457699" cy="9175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55152" y="4725668"/>
            <a:ext cx="4457699" cy="919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55152" y="5749923"/>
            <a:ext cx="4457699" cy="919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Цели </a:t>
            </a:r>
            <a:r>
              <a:rPr dirty="0" spc="-5"/>
              <a:t>должны быть быть обозначены  </a:t>
            </a:r>
            <a:r>
              <a:rPr dirty="0"/>
              <a:t>в </a:t>
            </a:r>
            <a:r>
              <a:rPr dirty="0" spc="-5"/>
              <a:t>виде четких</a:t>
            </a:r>
            <a:r>
              <a:rPr dirty="0" spc="-10"/>
              <a:t> </a:t>
            </a:r>
            <a:r>
              <a:rPr dirty="0" spc="-5"/>
              <a:t>результатов</a:t>
            </a: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 marL="415290" marR="370840">
              <a:lnSpc>
                <a:spcPct val="100600"/>
              </a:lnSpc>
              <a:spcBef>
                <a:spcPts val="1420"/>
              </a:spcBef>
            </a:pPr>
            <a:r>
              <a:rPr dirty="0"/>
              <a:t>Цели </a:t>
            </a:r>
            <a:r>
              <a:rPr dirty="0" spc="-5"/>
              <a:t>должны быть</a:t>
            </a:r>
            <a:r>
              <a:rPr dirty="0" spc="-45"/>
              <a:t> </a:t>
            </a:r>
            <a:r>
              <a:rPr dirty="0" spc="-5"/>
              <a:t>измеримы  </a:t>
            </a:r>
            <a:r>
              <a:rPr dirty="0"/>
              <a:t>в </a:t>
            </a:r>
            <a:r>
              <a:rPr dirty="0" spc="-5"/>
              <a:t>конкретных</a:t>
            </a:r>
            <a:r>
              <a:rPr dirty="0" spc="-25"/>
              <a:t> </a:t>
            </a:r>
            <a:r>
              <a:rPr dirty="0" spc="-5"/>
              <a:t>показателях</a:t>
            </a: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0014" indent="149860">
              <a:lnSpc>
                <a:spcPct val="100000"/>
              </a:lnSpc>
            </a:pPr>
            <a:r>
              <a:rPr dirty="0"/>
              <a:t>Цели </a:t>
            </a:r>
            <a:r>
              <a:rPr dirty="0" spc="-5"/>
              <a:t>должны быть</a:t>
            </a:r>
            <a:r>
              <a:rPr dirty="0" spc="-25"/>
              <a:t> </a:t>
            </a:r>
            <a:r>
              <a:rPr dirty="0" spc="-5"/>
              <a:t>достижимыми</a:t>
            </a: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algn="ctr" marL="120014" marR="76200">
              <a:lnSpc>
                <a:spcPct val="100000"/>
              </a:lnSpc>
            </a:pPr>
            <a:r>
              <a:rPr dirty="0"/>
              <a:t>Цели </a:t>
            </a:r>
            <a:r>
              <a:rPr dirty="0" spc="-5"/>
              <a:t>должны быть реалистичными  для конкретных</a:t>
            </a:r>
            <a:r>
              <a:rPr dirty="0" spc="-10"/>
              <a:t> </a:t>
            </a:r>
            <a:r>
              <a:rPr dirty="0" spc="-5"/>
              <a:t>исполнителей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 marL="349885" marR="212725">
              <a:lnSpc>
                <a:spcPct val="100000"/>
              </a:lnSpc>
              <a:spcBef>
                <a:spcPts val="5"/>
              </a:spcBef>
            </a:pPr>
            <a:r>
              <a:rPr dirty="0"/>
              <a:t>Цели </a:t>
            </a:r>
            <a:r>
              <a:rPr dirty="0" spc="-5"/>
              <a:t>должны быть</a:t>
            </a:r>
            <a:r>
              <a:rPr dirty="0" spc="-25"/>
              <a:t> </a:t>
            </a:r>
            <a:r>
              <a:rPr dirty="0" spc="-5"/>
              <a:t>определены  во</a:t>
            </a:r>
            <a:r>
              <a:rPr dirty="0" spc="-10"/>
              <a:t> </a:t>
            </a:r>
            <a:r>
              <a:rPr dirty="0" spc="-5"/>
              <a:t>времени</a:t>
            </a:r>
          </a:p>
        </p:txBody>
      </p:sp>
      <p:sp>
        <p:nvSpPr>
          <p:cNvPr id="33" name="object 33"/>
          <p:cNvSpPr/>
          <p:nvPr/>
        </p:nvSpPr>
        <p:spPr>
          <a:xfrm>
            <a:off x="5815329" y="2861945"/>
            <a:ext cx="560070" cy="561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15329" y="3902711"/>
            <a:ext cx="556891" cy="5568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815329" y="4942204"/>
            <a:ext cx="560070" cy="561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15329" y="5956935"/>
            <a:ext cx="560070" cy="5615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0"/>
            <a:ext cx="5342887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29554" y="0"/>
            <a:ext cx="6847837" cy="679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5" y="4592320"/>
            <a:ext cx="1229995" cy="0"/>
          </a:xfrm>
          <a:custGeom>
            <a:avLst/>
            <a:gdLst/>
            <a:ahLst/>
            <a:cxnLst/>
            <a:rect l="l" t="t" r="r" b="b"/>
            <a:pathLst>
              <a:path w="1229995" h="0">
                <a:moveTo>
                  <a:pt x="0" y="0"/>
                </a:moveTo>
                <a:lnTo>
                  <a:pt x="1229995" y="0"/>
                </a:lnTo>
              </a:path>
            </a:pathLst>
          </a:custGeom>
          <a:ln w="19812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66755" y="5855970"/>
            <a:ext cx="1326515" cy="0"/>
          </a:xfrm>
          <a:custGeom>
            <a:avLst/>
            <a:gdLst/>
            <a:ahLst/>
            <a:cxnLst/>
            <a:rect l="l" t="t" r="r" b="b"/>
            <a:pathLst>
              <a:path w="1326515" h="0">
                <a:moveTo>
                  <a:pt x="0" y="0"/>
                </a:moveTo>
                <a:lnTo>
                  <a:pt x="1326514" y="0"/>
                </a:lnTo>
              </a:path>
            </a:pathLst>
          </a:custGeom>
          <a:ln w="19812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140585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30" h="0">
                <a:moveTo>
                  <a:pt x="0" y="0"/>
                </a:moveTo>
                <a:lnTo>
                  <a:pt x="1230630" y="0"/>
                </a:lnTo>
              </a:path>
            </a:pathLst>
          </a:custGeom>
          <a:ln w="19812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5" y="6731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9812">
            <a:solidFill>
              <a:srgbClr val="1185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8349" y="327659"/>
            <a:ext cx="8147683" cy="702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30630" y="1637029"/>
            <a:ext cx="5867400" cy="1033780"/>
          </a:xfrm>
          <a:custGeom>
            <a:avLst/>
            <a:gdLst/>
            <a:ahLst/>
            <a:cxnLst/>
            <a:rect l="l" t="t" r="r" b="b"/>
            <a:pathLst>
              <a:path w="5867400" h="1033780">
                <a:moveTo>
                  <a:pt x="0" y="1033780"/>
                </a:moveTo>
                <a:lnTo>
                  <a:pt x="5867400" y="1033780"/>
                </a:lnTo>
                <a:lnTo>
                  <a:pt x="5867400" y="0"/>
                </a:lnTo>
                <a:lnTo>
                  <a:pt x="0" y="0"/>
                </a:lnTo>
                <a:lnTo>
                  <a:pt x="0" y="1033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09674" y="1616709"/>
            <a:ext cx="5742938" cy="104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44769" y="2834639"/>
            <a:ext cx="5742938" cy="1045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09674" y="4070349"/>
            <a:ext cx="5935979" cy="10807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44769" y="5321298"/>
            <a:ext cx="5742938" cy="10458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53666" y="309626"/>
            <a:ext cx="78663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</a:rPr>
              <a:t>ОПТИМИЗИРУЕМ</a:t>
            </a:r>
            <a:r>
              <a:rPr dirty="0" sz="3600" spc="-15">
                <a:solidFill>
                  <a:srgbClr val="FFFFFF"/>
                </a:solidFill>
              </a:rPr>
              <a:t> </a:t>
            </a:r>
            <a:r>
              <a:rPr dirty="0" sz="3600" spc="-5">
                <a:solidFill>
                  <a:srgbClr val="FFFFFF"/>
                </a:solidFill>
              </a:rPr>
              <a:t>ПЛАНИРОВАНИЕ</a:t>
            </a:r>
            <a:endParaRPr sz="3600"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920365" marR="5304790" indent="-1593850">
              <a:lnSpc>
                <a:spcPct val="98700"/>
              </a:lnSpc>
              <a:spcBef>
                <a:spcPts val="135"/>
              </a:spcBef>
            </a:pPr>
            <a:r>
              <a:rPr dirty="0" sz="2400" spc="-5"/>
              <a:t>60% </a:t>
            </a:r>
            <a:r>
              <a:rPr dirty="0" spc="-5"/>
              <a:t>эффективности управления обеспечивает  стадия</a:t>
            </a:r>
            <a:r>
              <a:rPr dirty="0" spc="-10"/>
              <a:t> </a:t>
            </a:r>
            <a:r>
              <a:rPr dirty="0" spc="-5"/>
              <a:t>проектирования</a:t>
            </a:r>
            <a:endParaRPr sz="2400"/>
          </a:p>
          <a:p>
            <a:pPr marL="1243330"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5354955" marR="5080" indent="146685">
              <a:lnSpc>
                <a:spcPct val="100000"/>
              </a:lnSpc>
              <a:spcBef>
                <a:spcPts val="1410"/>
              </a:spcBef>
              <a:tabLst>
                <a:tab pos="10878820" algn="l"/>
                <a:tab pos="12204065" algn="l"/>
              </a:tabLst>
            </a:pPr>
            <a:r>
              <a:rPr dirty="0" spc="-5" b="0">
                <a:latin typeface="Arial"/>
                <a:cs typeface="Arial"/>
              </a:rPr>
              <a:t>Каждый педагог </a:t>
            </a:r>
            <a:r>
              <a:rPr dirty="0" b="0">
                <a:latin typeface="Arial"/>
                <a:cs typeface="Arial"/>
              </a:rPr>
              <a:t>имеет </a:t>
            </a:r>
            <a:r>
              <a:rPr dirty="0" spc="-5" b="0">
                <a:latin typeface="Arial"/>
                <a:cs typeface="Arial"/>
              </a:rPr>
              <a:t>четко очерченную </a:t>
            </a:r>
            <a:r>
              <a:rPr dirty="0" b="0">
                <a:latin typeface="Arial"/>
                <a:cs typeface="Arial"/>
              </a:rPr>
              <a:t>зону  </a:t>
            </a:r>
            <a:r>
              <a:rPr dirty="0" spc="-5" b="0">
                <a:latin typeface="Arial"/>
                <a:cs typeface="Arial"/>
              </a:rPr>
              <a:t>ответственности, конкретные задачи </a:t>
            </a:r>
            <a:r>
              <a:rPr dirty="0" b="0">
                <a:latin typeface="Arial"/>
                <a:cs typeface="Arial"/>
              </a:rPr>
              <a:t>и задания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с	</a:t>
            </a:r>
            <a:r>
              <a:rPr dirty="0" u="heavy" b="0">
                <a:uFill>
                  <a:solidFill>
                    <a:srgbClr val="118587"/>
                  </a:solidFill>
                </a:uFill>
                <a:latin typeface="Times New Roman"/>
                <a:cs typeface="Times New Roman"/>
              </a:rPr>
              <a:t> 	</a:t>
            </a:r>
          </a:p>
          <a:p>
            <a:pPr marL="5928360">
              <a:lnSpc>
                <a:spcPct val="100000"/>
              </a:lnSpc>
              <a:spcBef>
                <a:spcPts val="145"/>
              </a:spcBef>
            </a:pPr>
            <a:r>
              <a:rPr dirty="0" spc="-5" b="0">
                <a:latin typeface="Arial"/>
                <a:cs typeface="Arial"/>
              </a:rPr>
              <a:t>определенными сторонами</a:t>
            </a:r>
            <a:r>
              <a:rPr dirty="0" spc="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выполнения</a:t>
            </a:r>
          </a:p>
          <a:p>
            <a:pPr marL="1243330"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327150" marR="5199380" indent="44450">
              <a:lnSpc>
                <a:spcPct val="152500"/>
              </a:lnSpc>
            </a:pPr>
            <a:r>
              <a:rPr dirty="0" spc="-5" b="0">
                <a:latin typeface="Arial"/>
                <a:cs typeface="Arial"/>
              </a:rPr>
              <a:t>Каждый педагог заполняет протокол эффективности  после каждого учебно-воспитательного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мероприятия</a:t>
            </a:r>
          </a:p>
          <a:p>
            <a:pPr marL="1243330"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43330"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6541134">
              <a:lnSpc>
                <a:spcPct val="100000"/>
              </a:lnSpc>
            </a:pPr>
            <a:r>
              <a:rPr dirty="0" spc="-5">
                <a:solidFill>
                  <a:srgbClr val="EB533A"/>
                </a:solidFill>
              </a:rPr>
              <a:t>Есть ответ </a:t>
            </a:r>
            <a:r>
              <a:rPr dirty="0">
                <a:solidFill>
                  <a:srgbClr val="EB533A"/>
                </a:solidFill>
              </a:rPr>
              <a:t>на</a:t>
            </a:r>
            <a:r>
              <a:rPr dirty="0" spc="-10">
                <a:solidFill>
                  <a:srgbClr val="EB533A"/>
                </a:solidFill>
              </a:rPr>
              <a:t> </a:t>
            </a:r>
            <a:r>
              <a:rPr dirty="0" spc="-5">
                <a:solidFill>
                  <a:srgbClr val="EB533A"/>
                </a:solidFill>
              </a:rPr>
              <a:t>вопрос:</a:t>
            </a:r>
          </a:p>
          <a:p>
            <a:pPr marL="5689600">
              <a:lnSpc>
                <a:spcPct val="100000"/>
              </a:lnSpc>
              <a:spcBef>
                <a:spcPts val="900"/>
              </a:spcBef>
            </a:pPr>
            <a:r>
              <a:rPr dirty="0" spc="-5">
                <a:solidFill>
                  <a:srgbClr val="EB533A"/>
                </a:solidFill>
              </a:rPr>
              <a:t>«Кого премировать? </a:t>
            </a:r>
            <a:r>
              <a:rPr dirty="0">
                <a:solidFill>
                  <a:srgbClr val="EB533A"/>
                </a:solidFill>
              </a:rPr>
              <a:t>В </a:t>
            </a:r>
            <a:r>
              <a:rPr dirty="0" spc="-5">
                <a:solidFill>
                  <a:srgbClr val="EB533A"/>
                </a:solidFill>
              </a:rPr>
              <a:t>каком размере?»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0407" y="378510"/>
            <a:ext cx="4756150" cy="610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dirty="0" spc="-5">
                <a:solidFill>
                  <a:srgbClr val="102D40"/>
                </a:solidFill>
              </a:rPr>
              <a:t>Каждый участник является пользователем  сервиса </a:t>
            </a:r>
            <a:r>
              <a:rPr dirty="0">
                <a:solidFill>
                  <a:srgbClr val="102D40"/>
                </a:solidFill>
              </a:rPr>
              <a:t>и </a:t>
            </a:r>
            <a:r>
              <a:rPr dirty="0" spc="-5">
                <a:solidFill>
                  <a:srgbClr val="102D40"/>
                </a:solidFill>
              </a:rPr>
              <a:t>имеет личный «рабочий</a:t>
            </a:r>
            <a:r>
              <a:rPr dirty="0" spc="5">
                <a:solidFill>
                  <a:srgbClr val="102D40"/>
                </a:solidFill>
              </a:rPr>
              <a:t> </a:t>
            </a:r>
            <a:r>
              <a:rPr dirty="0" spc="-5">
                <a:solidFill>
                  <a:srgbClr val="102D40"/>
                </a:solidFill>
              </a:rPr>
              <a:t>кабинет»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9721" y="1488668"/>
            <a:ext cx="5530850" cy="521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25145" indent="635">
              <a:lnSpc>
                <a:spcPct val="106400"/>
              </a:lnSpc>
              <a:spcBef>
                <a:spcPts val="100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Доступ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к сервису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24/7 через любое мобильное  устройство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3335" marR="638175" indent="-635">
              <a:lnSpc>
                <a:spcPct val="106400"/>
              </a:lnSpc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Защита информации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–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разные права доступа  пользователей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к</a:t>
            </a:r>
            <a:r>
              <a:rPr dirty="0" sz="1800" spc="-1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данным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3335" marR="1029335">
              <a:lnSpc>
                <a:spcPct val="106100"/>
              </a:lnSpc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Все участники образовательного  процесса действуют как единый</a:t>
            </a:r>
            <a:r>
              <a:rPr dirty="0" sz="1800" spc="2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организм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3335" marR="1003935">
              <a:lnSpc>
                <a:spcPct val="106100"/>
              </a:lnSpc>
              <a:spcBef>
                <a:spcPts val="1555"/>
              </a:spcBef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Данные обрабатываются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и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сохраняются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в 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облачном</a:t>
            </a:r>
            <a:r>
              <a:rPr dirty="0" sz="1800" spc="-1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веб-хранилище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13335" marR="5080" indent="-635">
              <a:lnSpc>
                <a:spcPct val="106300"/>
              </a:lnSpc>
            </a:pP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Беспрерывность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и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наследственность  образовательного процесса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(в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случае замены кого-  </a:t>
            </a:r>
            <a:r>
              <a:rPr dirty="0" sz="1800">
                <a:solidFill>
                  <a:srgbClr val="102D40"/>
                </a:solidFill>
                <a:latin typeface="Arial"/>
                <a:cs typeface="Arial"/>
              </a:rPr>
              <a:t>либо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из</a:t>
            </a:r>
            <a:r>
              <a:rPr dirty="0" sz="1800" spc="-10">
                <a:solidFill>
                  <a:srgbClr val="102D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102D40"/>
                </a:solidFill>
                <a:latin typeface="Arial"/>
                <a:cs typeface="Arial"/>
              </a:rPr>
              <a:t>участников)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24" y="17142"/>
            <a:ext cx="4124324" cy="6840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61845" y="4742179"/>
            <a:ext cx="1500505" cy="1386205"/>
          </a:xfrm>
          <a:custGeom>
            <a:avLst/>
            <a:gdLst/>
            <a:ahLst/>
            <a:cxnLst/>
            <a:rect l="l" t="t" r="r" b="b"/>
            <a:pathLst>
              <a:path w="1500504" h="1386204">
                <a:moveTo>
                  <a:pt x="1500505" y="342265"/>
                </a:moveTo>
                <a:lnTo>
                  <a:pt x="1488440" y="391160"/>
                </a:lnTo>
                <a:lnTo>
                  <a:pt x="1475105" y="439420"/>
                </a:lnTo>
                <a:lnTo>
                  <a:pt x="1459865" y="486410"/>
                </a:lnTo>
                <a:lnTo>
                  <a:pt x="1443355" y="533400"/>
                </a:lnTo>
                <a:lnTo>
                  <a:pt x="1425575" y="579755"/>
                </a:lnTo>
                <a:lnTo>
                  <a:pt x="1406525" y="624840"/>
                </a:lnTo>
                <a:lnTo>
                  <a:pt x="1385570" y="669290"/>
                </a:lnTo>
                <a:lnTo>
                  <a:pt x="1363345" y="713740"/>
                </a:lnTo>
                <a:lnTo>
                  <a:pt x="1339850" y="756920"/>
                </a:lnTo>
                <a:lnTo>
                  <a:pt x="1315085" y="798830"/>
                </a:lnTo>
                <a:lnTo>
                  <a:pt x="1289050" y="840105"/>
                </a:lnTo>
                <a:lnTo>
                  <a:pt x="1261745" y="880745"/>
                </a:lnTo>
                <a:lnTo>
                  <a:pt x="1233170" y="920750"/>
                </a:lnTo>
                <a:lnTo>
                  <a:pt x="1203325" y="959485"/>
                </a:lnTo>
                <a:lnTo>
                  <a:pt x="1172210" y="996950"/>
                </a:lnTo>
                <a:lnTo>
                  <a:pt x="1139825" y="1033780"/>
                </a:lnTo>
                <a:lnTo>
                  <a:pt x="1106170" y="1069340"/>
                </a:lnTo>
                <a:lnTo>
                  <a:pt x="1071880" y="1104265"/>
                </a:lnTo>
                <a:lnTo>
                  <a:pt x="1036320" y="1137920"/>
                </a:lnTo>
                <a:lnTo>
                  <a:pt x="999490" y="1170305"/>
                </a:lnTo>
                <a:lnTo>
                  <a:pt x="961390" y="1201420"/>
                </a:lnTo>
                <a:lnTo>
                  <a:pt x="922655" y="1231900"/>
                </a:lnTo>
                <a:lnTo>
                  <a:pt x="882650" y="1260475"/>
                </a:lnTo>
                <a:lnTo>
                  <a:pt x="841375" y="1288415"/>
                </a:lnTo>
                <a:lnTo>
                  <a:pt x="799465" y="1315085"/>
                </a:lnTo>
                <a:lnTo>
                  <a:pt x="756285" y="1339850"/>
                </a:lnTo>
                <a:lnTo>
                  <a:pt x="712470" y="1363980"/>
                </a:lnTo>
                <a:lnTo>
                  <a:pt x="668020" y="1386205"/>
                </a:lnTo>
                <a:lnTo>
                  <a:pt x="0" y="0"/>
                </a:lnTo>
                <a:lnTo>
                  <a:pt x="1500505" y="34226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94460" y="4742179"/>
            <a:ext cx="1335405" cy="1538605"/>
          </a:xfrm>
          <a:custGeom>
            <a:avLst/>
            <a:gdLst/>
            <a:ahLst/>
            <a:cxnLst/>
            <a:rect l="l" t="t" r="r" b="b"/>
            <a:pathLst>
              <a:path w="1335405" h="1538604">
                <a:moveTo>
                  <a:pt x="1335405" y="1386205"/>
                </a:moveTo>
                <a:lnTo>
                  <a:pt x="1289685" y="1407160"/>
                </a:lnTo>
                <a:lnTo>
                  <a:pt x="1243965" y="1426845"/>
                </a:lnTo>
                <a:lnTo>
                  <a:pt x="1197610" y="1444625"/>
                </a:lnTo>
                <a:lnTo>
                  <a:pt x="1150620" y="1461135"/>
                </a:lnTo>
                <a:lnTo>
                  <a:pt x="1103630" y="1475740"/>
                </a:lnTo>
                <a:lnTo>
                  <a:pt x="1056005" y="1489075"/>
                </a:lnTo>
                <a:lnTo>
                  <a:pt x="1007745" y="1500505"/>
                </a:lnTo>
                <a:lnTo>
                  <a:pt x="960120" y="1510665"/>
                </a:lnTo>
                <a:lnTo>
                  <a:pt x="911225" y="1519555"/>
                </a:lnTo>
                <a:lnTo>
                  <a:pt x="862965" y="1526540"/>
                </a:lnTo>
                <a:lnTo>
                  <a:pt x="814070" y="1531620"/>
                </a:lnTo>
                <a:lnTo>
                  <a:pt x="765810" y="1535430"/>
                </a:lnTo>
                <a:lnTo>
                  <a:pt x="716915" y="1537970"/>
                </a:lnTo>
                <a:lnTo>
                  <a:pt x="667385" y="1538605"/>
                </a:lnTo>
                <a:lnTo>
                  <a:pt x="618490" y="1537970"/>
                </a:lnTo>
                <a:lnTo>
                  <a:pt x="569595" y="1535430"/>
                </a:lnTo>
                <a:lnTo>
                  <a:pt x="521335" y="1531620"/>
                </a:lnTo>
                <a:lnTo>
                  <a:pt x="472440" y="1526540"/>
                </a:lnTo>
                <a:lnTo>
                  <a:pt x="424180" y="1519555"/>
                </a:lnTo>
                <a:lnTo>
                  <a:pt x="375285" y="1510665"/>
                </a:lnTo>
                <a:lnTo>
                  <a:pt x="327660" y="1500505"/>
                </a:lnTo>
                <a:lnTo>
                  <a:pt x="279400" y="1489075"/>
                </a:lnTo>
                <a:lnTo>
                  <a:pt x="231775" y="1475740"/>
                </a:lnTo>
                <a:lnTo>
                  <a:pt x="184785" y="1461135"/>
                </a:lnTo>
                <a:lnTo>
                  <a:pt x="137795" y="1444625"/>
                </a:lnTo>
                <a:lnTo>
                  <a:pt x="91440" y="1426845"/>
                </a:lnTo>
                <a:lnTo>
                  <a:pt x="45720" y="1407160"/>
                </a:lnTo>
                <a:lnTo>
                  <a:pt x="0" y="1386205"/>
                </a:lnTo>
                <a:lnTo>
                  <a:pt x="667385" y="0"/>
                </a:lnTo>
                <a:lnTo>
                  <a:pt x="1335405" y="138620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3240" y="3782695"/>
            <a:ext cx="1537970" cy="1301750"/>
          </a:xfrm>
          <a:custGeom>
            <a:avLst/>
            <a:gdLst/>
            <a:ahLst/>
            <a:cxnLst/>
            <a:rect l="l" t="t" r="r" b="b"/>
            <a:pathLst>
              <a:path w="1537970" h="1301750">
                <a:moveTo>
                  <a:pt x="38100" y="1301749"/>
                </a:moveTo>
                <a:lnTo>
                  <a:pt x="27940" y="1252854"/>
                </a:lnTo>
                <a:lnTo>
                  <a:pt x="19050" y="1203959"/>
                </a:lnTo>
                <a:lnTo>
                  <a:pt x="12065" y="1154429"/>
                </a:lnTo>
                <a:lnTo>
                  <a:pt x="6350" y="1105534"/>
                </a:lnTo>
                <a:lnTo>
                  <a:pt x="2540" y="1056004"/>
                </a:lnTo>
                <a:lnTo>
                  <a:pt x="634" y="1006474"/>
                </a:lnTo>
                <a:lnTo>
                  <a:pt x="0" y="957579"/>
                </a:lnTo>
                <a:lnTo>
                  <a:pt x="634" y="908049"/>
                </a:lnTo>
                <a:lnTo>
                  <a:pt x="3175" y="859154"/>
                </a:lnTo>
                <a:lnTo>
                  <a:pt x="6984" y="810259"/>
                </a:lnTo>
                <a:lnTo>
                  <a:pt x="12700" y="761999"/>
                </a:lnTo>
                <a:lnTo>
                  <a:pt x="19685" y="713104"/>
                </a:lnTo>
                <a:lnTo>
                  <a:pt x="27940" y="664844"/>
                </a:lnTo>
                <a:lnTo>
                  <a:pt x="38100" y="617219"/>
                </a:lnTo>
                <a:lnTo>
                  <a:pt x="50165" y="569594"/>
                </a:lnTo>
                <a:lnTo>
                  <a:pt x="62865" y="522604"/>
                </a:lnTo>
                <a:lnTo>
                  <a:pt x="77470" y="475614"/>
                </a:lnTo>
                <a:lnTo>
                  <a:pt x="93980" y="429894"/>
                </a:lnTo>
                <a:lnTo>
                  <a:pt x="111760" y="383539"/>
                </a:lnTo>
                <a:lnTo>
                  <a:pt x="130810" y="338454"/>
                </a:lnTo>
                <a:lnTo>
                  <a:pt x="151130" y="294004"/>
                </a:lnTo>
                <a:lnTo>
                  <a:pt x="173355" y="249554"/>
                </a:lnTo>
                <a:lnTo>
                  <a:pt x="196850" y="206374"/>
                </a:lnTo>
                <a:lnTo>
                  <a:pt x="221615" y="163829"/>
                </a:lnTo>
                <a:lnTo>
                  <a:pt x="247650" y="121919"/>
                </a:lnTo>
                <a:lnTo>
                  <a:pt x="275590" y="80644"/>
                </a:lnTo>
                <a:lnTo>
                  <a:pt x="304800" y="40004"/>
                </a:lnTo>
                <a:lnTo>
                  <a:pt x="335280" y="0"/>
                </a:lnTo>
                <a:lnTo>
                  <a:pt x="1537970" y="959484"/>
                </a:lnTo>
                <a:lnTo>
                  <a:pt x="38100" y="130174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96340" y="3427095"/>
            <a:ext cx="587375" cy="355600"/>
          </a:xfrm>
          <a:custGeom>
            <a:avLst/>
            <a:gdLst/>
            <a:ahLst/>
            <a:cxnLst/>
            <a:rect l="l" t="t" r="r" b="b"/>
            <a:pathLst>
              <a:path w="587375" h="355600">
                <a:moveTo>
                  <a:pt x="84455" y="199389"/>
                </a:moveTo>
                <a:lnTo>
                  <a:pt x="0" y="243839"/>
                </a:lnTo>
                <a:lnTo>
                  <a:pt x="58420" y="355599"/>
                </a:lnTo>
                <a:lnTo>
                  <a:pt x="118110" y="325119"/>
                </a:lnTo>
                <a:lnTo>
                  <a:pt x="71755" y="325119"/>
                </a:lnTo>
                <a:lnTo>
                  <a:pt x="55880" y="295909"/>
                </a:lnTo>
                <a:lnTo>
                  <a:pt x="88265" y="278129"/>
                </a:lnTo>
                <a:lnTo>
                  <a:pt x="95250" y="276859"/>
                </a:lnTo>
                <a:lnTo>
                  <a:pt x="46355" y="276859"/>
                </a:lnTo>
                <a:lnTo>
                  <a:pt x="32385" y="250189"/>
                </a:lnTo>
                <a:lnTo>
                  <a:pt x="94615" y="218439"/>
                </a:lnTo>
                <a:lnTo>
                  <a:pt x="84455" y="199389"/>
                </a:lnTo>
                <a:close/>
              </a:path>
              <a:path w="587375" h="355600">
                <a:moveTo>
                  <a:pt x="106045" y="251459"/>
                </a:moveTo>
                <a:lnTo>
                  <a:pt x="99695" y="252729"/>
                </a:lnTo>
                <a:lnTo>
                  <a:pt x="92710" y="253999"/>
                </a:lnTo>
                <a:lnTo>
                  <a:pt x="85090" y="256539"/>
                </a:lnTo>
                <a:lnTo>
                  <a:pt x="76835" y="260349"/>
                </a:lnTo>
                <a:lnTo>
                  <a:pt x="46355" y="276859"/>
                </a:lnTo>
                <a:lnTo>
                  <a:pt x="95250" y="276859"/>
                </a:lnTo>
                <a:lnTo>
                  <a:pt x="100330" y="278129"/>
                </a:lnTo>
                <a:lnTo>
                  <a:pt x="105410" y="278129"/>
                </a:lnTo>
                <a:lnTo>
                  <a:pt x="109220" y="280669"/>
                </a:lnTo>
                <a:lnTo>
                  <a:pt x="113665" y="289559"/>
                </a:lnTo>
                <a:lnTo>
                  <a:pt x="114300" y="292099"/>
                </a:lnTo>
                <a:lnTo>
                  <a:pt x="112395" y="300989"/>
                </a:lnTo>
                <a:lnTo>
                  <a:pt x="111125" y="303529"/>
                </a:lnTo>
                <a:lnTo>
                  <a:pt x="108585" y="304799"/>
                </a:lnTo>
                <a:lnTo>
                  <a:pt x="106045" y="307339"/>
                </a:lnTo>
                <a:lnTo>
                  <a:pt x="100965" y="309879"/>
                </a:lnTo>
                <a:lnTo>
                  <a:pt x="71755" y="325119"/>
                </a:lnTo>
                <a:lnTo>
                  <a:pt x="118110" y="325119"/>
                </a:lnTo>
                <a:lnTo>
                  <a:pt x="140970" y="289559"/>
                </a:lnTo>
                <a:lnTo>
                  <a:pt x="140970" y="288289"/>
                </a:lnTo>
                <a:lnTo>
                  <a:pt x="139700" y="281939"/>
                </a:lnTo>
                <a:lnTo>
                  <a:pt x="137160" y="276859"/>
                </a:lnTo>
                <a:lnTo>
                  <a:pt x="135890" y="273049"/>
                </a:lnTo>
                <a:lnTo>
                  <a:pt x="132080" y="265429"/>
                </a:lnTo>
                <a:lnTo>
                  <a:pt x="126365" y="260349"/>
                </a:lnTo>
                <a:lnTo>
                  <a:pt x="113030" y="252729"/>
                </a:lnTo>
                <a:lnTo>
                  <a:pt x="106045" y="251459"/>
                </a:lnTo>
                <a:close/>
              </a:path>
              <a:path w="587375" h="355600">
                <a:moveTo>
                  <a:pt x="210820" y="210819"/>
                </a:moveTo>
                <a:lnTo>
                  <a:pt x="177165" y="210819"/>
                </a:lnTo>
                <a:lnTo>
                  <a:pt x="183515" y="212089"/>
                </a:lnTo>
                <a:lnTo>
                  <a:pt x="186055" y="214629"/>
                </a:lnTo>
                <a:lnTo>
                  <a:pt x="189230" y="220979"/>
                </a:lnTo>
                <a:lnTo>
                  <a:pt x="186055" y="223519"/>
                </a:lnTo>
                <a:lnTo>
                  <a:pt x="179705" y="229869"/>
                </a:lnTo>
                <a:lnTo>
                  <a:pt x="151765" y="259079"/>
                </a:lnTo>
                <a:lnTo>
                  <a:pt x="151130" y="264159"/>
                </a:lnTo>
                <a:lnTo>
                  <a:pt x="151130" y="269239"/>
                </a:lnTo>
                <a:lnTo>
                  <a:pt x="151765" y="273049"/>
                </a:lnTo>
                <a:lnTo>
                  <a:pt x="158115" y="284479"/>
                </a:lnTo>
                <a:lnTo>
                  <a:pt x="163195" y="290829"/>
                </a:lnTo>
                <a:lnTo>
                  <a:pt x="177800" y="294639"/>
                </a:lnTo>
                <a:lnTo>
                  <a:pt x="185420" y="292099"/>
                </a:lnTo>
                <a:lnTo>
                  <a:pt x="210820" y="271779"/>
                </a:lnTo>
                <a:lnTo>
                  <a:pt x="186055" y="271779"/>
                </a:lnTo>
                <a:lnTo>
                  <a:pt x="179070" y="269239"/>
                </a:lnTo>
                <a:lnTo>
                  <a:pt x="176530" y="267969"/>
                </a:lnTo>
                <a:lnTo>
                  <a:pt x="173355" y="261619"/>
                </a:lnTo>
                <a:lnTo>
                  <a:pt x="173355" y="257809"/>
                </a:lnTo>
                <a:lnTo>
                  <a:pt x="176530" y="252729"/>
                </a:lnTo>
                <a:lnTo>
                  <a:pt x="179705" y="250189"/>
                </a:lnTo>
                <a:lnTo>
                  <a:pt x="184785" y="245109"/>
                </a:lnTo>
                <a:lnTo>
                  <a:pt x="190500" y="240029"/>
                </a:lnTo>
                <a:lnTo>
                  <a:pt x="194310" y="237489"/>
                </a:lnTo>
                <a:lnTo>
                  <a:pt x="196215" y="234949"/>
                </a:lnTo>
                <a:lnTo>
                  <a:pt x="223520" y="234949"/>
                </a:lnTo>
                <a:lnTo>
                  <a:pt x="210820" y="210819"/>
                </a:lnTo>
                <a:close/>
              </a:path>
              <a:path w="587375" h="355600">
                <a:moveTo>
                  <a:pt x="223520" y="234949"/>
                </a:moveTo>
                <a:lnTo>
                  <a:pt x="196215" y="234949"/>
                </a:lnTo>
                <a:lnTo>
                  <a:pt x="198755" y="238759"/>
                </a:lnTo>
                <a:lnTo>
                  <a:pt x="203200" y="247649"/>
                </a:lnTo>
                <a:lnTo>
                  <a:pt x="203200" y="250189"/>
                </a:lnTo>
                <a:lnTo>
                  <a:pt x="203835" y="252729"/>
                </a:lnTo>
                <a:lnTo>
                  <a:pt x="203835" y="256539"/>
                </a:lnTo>
                <a:lnTo>
                  <a:pt x="201295" y="260349"/>
                </a:lnTo>
                <a:lnTo>
                  <a:pt x="199390" y="264159"/>
                </a:lnTo>
                <a:lnTo>
                  <a:pt x="196850" y="267969"/>
                </a:lnTo>
                <a:lnTo>
                  <a:pt x="189230" y="271779"/>
                </a:lnTo>
                <a:lnTo>
                  <a:pt x="210820" y="271779"/>
                </a:lnTo>
                <a:lnTo>
                  <a:pt x="212090" y="269239"/>
                </a:lnTo>
                <a:lnTo>
                  <a:pt x="213995" y="264159"/>
                </a:lnTo>
                <a:lnTo>
                  <a:pt x="235585" y="264159"/>
                </a:lnTo>
                <a:lnTo>
                  <a:pt x="243205" y="260349"/>
                </a:lnTo>
                <a:lnTo>
                  <a:pt x="238760" y="257809"/>
                </a:lnTo>
                <a:lnTo>
                  <a:pt x="233045" y="251459"/>
                </a:lnTo>
                <a:lnTo>
                  <a:pt x="231140" y="248919"/>
                </a:lnTo>
                <a:lnTo>
                  <a:pt x="227965" y="243839"/>
                </a:lnTo>
                <a:lnTo>
                  <a:pt x="223520" y="234949"/>
                </a:lnTo>
                <a:close/>
              </a:path>
              <a:path w="587375" h="355600">
                <a:moveTo>
                  <a:pt x="235585" y="264159"/>
                </a:moveTo>
                <a:lnTo>
                  <a:pt x="214630" y="264159"/>
                </a:lnTo>
                <a:lnTo>
                  <a:pt x="215900" y="266699"/>
                </a:lnTo>
                <a:lnTo>
                  <a:pt x="218440" y="269239"/>
                </a:lnTo>
                <a:lnTo>
                  <a:pt x="220345" y="270509"/>
                </a:lnTo>
                <a:lnTo>
                  <a:pt x="221615" y="271779"/>
                </a:lnTo>
                <a:lnTo>
                  <a:pt x="235585" y="264159"/>
                </a:lnTo>
                <a:close/>
              </a:path>
              <a:path w="587375" h="355600">
                <a:moveTo>
                  <a:pt x="269875" y="179069"/>
                </a:moveTo>
                <a:lnTo>
                  <a:pt x="242570" y="179069"/>
                </a:lnTo>
                <a:lnTo>
                  <a:pt x="276225" y="243839"/>
                </a:lnTo>
                <a:lnTo>
                  <a:pt x="297815" y="232409"/>
                </a:lnTo>
                <a:lnTo>
                  <a:pt x="269875" y="179069"/>
                </a:lnTo>
                <a:close/>
              </a:path>
              <a:path w="587375" h="355600">
                <a:moveTo>
                  <a:pt x="189230" y="189229"/>
                </a:moveTo>
                <a:lnTo>
                  <a:pt x="177800" y="189229"/>
                </a:lnTo>
                <a:lnTo>
                  <a:pt x="169545" y="191769"/>
                </a:lnTo>
                <a:lnTo>
                  <a:pt x="135890" y="222249"/>
                </a:lnTo>
                <a:lnTo>
                  <a:pt x="134620" y="229869"/>
                </a:lnTo>
                <a:lnTo>
                  <a:pt x="136525" y="238759"/>
                </a:lnTo>
                <a:lnTo>
                  <a:pt x="158115" y="232409"/>
                </a:lnTo>
                <a:lnTo>
                  <a:pt x="157480" y="227329"/>
                </a:lnTo>
                <a:lnTo>
                  <a:pt x="158115" y="223519"/>
                </a:lnTo>
                <a:lnTo>
                  <a:pt x="163195" y="215899"/>
                </a:lnTo>
                <a:lnTo>
                  <a:pt x="172720" y="210819"/>
                </a:lnTo>
                <a:lnTo>
                  <a:pt x="210820" y="210819"/>
                </a:lnTo>
                <a:lnTo>
                  <a:pt x="206375" y="200659"/>
                </a:lnTo>
                <a:lnTo>
                  <a:pt x="201930" y="195579"/>
                </a:lnTo>
                <a:lnTo>
                  <a:pt x="194310" y="190499"/>
                </a:lnTo>
                <a:lnTo>
                  <a:pt x="189230" y="189229"/>
                </a:lnTo>
                <a:close/>
              </a:path>
              <a:path w="587375" h="355600">
                <a:moveTo>
                  <a:pt x="314960" y="119379"/>
                </a:moveTo>
                <a:lnTo>
                  <a:pt x="293370" y="130809"/>
                </a:lnTo>
                <a:lnTo>
                  <a:pt x="335915" y="213359"/>
                </a:lnTo>
                <a:lnTo>
                  <a:pt x="382270" y="187959"/>
                </a:lnTo>
                <a:lnTo>
                  <a:pt x="384175" y="186689"/>
                </a:lnTo>
                <a:lnTo>
                  <a:pt x="350520" y="186689"/>
                </a:lnTo>
                <a:lnTo>
                  <a:pt x="339725" y="166369"/>
                </a:lnTo>
                <a:lnTo>
                  <a:pt x="361315" y="154939"/>
                </a:lnTo>
                <a:lnTo>
                  <a:pt x="367030" y="153669"/>
                </a:lnTo>
                <a:lnTo>
                  <a:pt x="332740" y="153669"/>
                </a:lnTo>
                <a:lnTo>
                  <a:pt x="314960" y="119379"/>
                </a:lnTo>
                <a:close/>
              </a:path>
              <a:path w="587375" h="355600">
                <a:moveTo>
                  <a:pt x="281305" y="135889"/>
                </a:moveTo>
                <a:lnTo>
                  <a:pt x="207010" y="175259"/>
                </a:lnTo>
                <a:lnTo>
                  <a:pt x="216535" y="193039"/>
                </a:lnTo>
                <a:lnTo>
                  <a:pt x="242570" y="179069"/>
                </a:lnTo>
                <a:lnTo>
                  <a:pt x="269875" y="179069"/>
                </a:lnTo>
                <a:lnTo>
                  <a:pt x="264160" y="167639"/>
                </a:lnTo>
                <a:lnTo>
                  <a:pt x="290830" y="153669"/>
                </a:lnTo>
                <a:lnTo>
                  <a:pt x="281305" y="135889"/>
                </a:lnTo>
                <a:close/>
              </a:path>
              <a:path w="587375" h="355600">
                <a:moveTo>
                  <a:pt x="405765" y="152399"/>
                </a:moveTo>
                <a:lnTo>
                  <a:pt x="375285" y="152399"/>
                </a:lnTo>
                <a:lnTo>
                  <a:pt x="377825" y="154939"/>
                </a:lnTo>
                <a:lnTo>
                  <a:pt x="379730" y="158749"/>
                </a:lnTo>
                <a:lnTo>
                  <a:pt x="381635" y="161289"/>
                </a:lnTo>
                <a:lnTo>
                  <a:pt x="381635" y="163829"/>
                </a:lnTo>
                <a:lnTo>
                  <a:pt x="380365" y="170179"/>
                </a:lnTo>
                <a:lnTo>
                  <a:pt x="377190" y="173989"/>
                </a:lnTo>
                <a:lnTo>
                  <a:pt x="350520" y="186689"/>
                </a:lnTo>
                <a:lnTo>
                  <a:pt x="384175" y="186689"/>
                </a:lnTo>
                <a:lnTo>
                  <a:pt x="407035" y="162559"/>
                </a:lnTo>
                <a:lnTo>
                  <a:pt x="407035" y="154939"/>
                </a:lnTo>
                <a:lnTo>
                  <a:pt x="405765" y="152399"/>
                </a:lnTo>
                <a:close/>
              </a:path>
              <a:path w="587375" h="355600">
                <a:moveTo>
                  <a:pt x="410845" y="68579"/>
                </a:moveTo>
                <a:lnTo>
                  <a:pt x="389255" y="80009"/>
                </a:lnTo>
                <a:lnTo>
                  <a:pt x="431800" y="162559"/>
                </a:lnTo>
                <a:lnTo>
                  <a:pt x="453390" y="151129"/>
                </a:lnTo>
                <a:lnTo>
                  <a:pt x="435610" y="116839"/>
                </a:lnTo>
                <a:lnTo>
                  <a:pt x="438785" y="114299"/>
                </a:lnTo>
                <a:lnTo>
                  <a:pt x="481965" y="114299"/>
                </a:lnTo>
                <a:lnTo>
                  <a:pt x="476885" y="110489"/>
                </a:lnTo>
                <a:lnTo>
                  <a:pt x="476250" y="110489"/>
                </a:lnTo>
                <a:lnTo>
                  <a:pt x="474980" y="109219"/>
                </a:lnTo>
                <a:lnTo>
                  <a:pt x="467995" y="104139"/>
                </a:lnTo>
                <a:lnTo>
                  <a:pt x="463550" y="102869"/>
                </a:lnTo>
                <a:lnTo>
                  <a:pt x="428625" y="102869"/>
                </a:lnTo>
                <a:lnTo>
                  <a:pt x="410845" y="68579"/>
                </a:lnTo>
                <a:close/>
              </a:path>
              <a:path w="587375" h="355600">
                <a:moveTo>
                  <a:pt x="380365" y="132079"/>
                </a:moveTo>
                <a:lnTo>
                  <a:pt x="369570" y="134619"/>
                </a:lnTo>
                <a:lnTo>
                  <a:pt x="363220" y="137159"/>
                </a:lnTo>
                <a:lnTo>
                  <a:pt x="332740" y="153669"/>
                </a:lnTo>
                <a:lnTo>
                  <a:pt x="367030" y="153669"/>
                </a:lnTo>
                <a:lnTo>
                  <a:pt x="367030" y="152399"/>
                </a:lnTo>
                <a:lnTo>
                  <a:pt x="405765" y="152399"/>
                </a:lnTo>
                <a:lnTo>
                  <a:pt x="402590" y="147319"/>
                </a:lnTo>
                <a:lnTo>
                  <a:pt x="400050" y="142239"/>
                </a:lnTo>
                <a:lnTo>
                  <a:pt x="395605" y="138429"/>
                </a:lnTo>
                <a:lnTo>
                  <a:pt x="385445" y="133349"/>
                </a:lnTo>
                <a:lnTo>
                  <a:pt x="380365" y="132079"/>
                </a:lnTo>
                <a:close/>
              </a:path>
              <a:path w="587375" h="355600">
                <a:moveTo>
                  <a:pt x="481965" y="114299"/>
                </a:moveTo>
                <a:lnTo>
                  <a:pt x="443865" y="114299"/>
                </a:lnTo>
                <a:lnTo>
                  <a:pt x="445770" y="115569"/>
                </a:lnTo>
                <a:lnTo>
                  <a:pt x="449580" y="116839"/>
                </a:lnTo>
                <a:lnTo>
                  <a:pt x="477520" y="138429"/>
                </a:lnTo>
                <a:lnTo>
                  <a:pt x="500380" y="126999"/>
                </a:lnTo>
                <a:lnTo>
                  <a:pt x="481965" y="114299"/>
                </a:lnTo>
                <a:close/>
              </a:path>
              <a:path w="587375" h="355600">
                <a:moveTo>
                  <a:pt x="490220" y="27939"/>
                </a:moveTo>
                <a:lnTo>
                  <a:pt x="469265" y="39369"/>
                </a:lnTo>
                <a:lnTo>
                  <a:pt x="511810" y="120649"/>
                </a:lnTo>
                <a:lnTo>
                  <a:pt x="532765" y="110489"/>
                </a:lnTo>
                <a:lnTo>
                  <a:pt x="535940" y="80009"/>
                </a:lnTo>
                <a:lnTo>
                  <a:pt x="516890" y="80009"/>
                </a:lnTo>
                <a:lnTo>
                  <a:pt x="490220" y="27939"/>
                </a:lnTo>
                <a:close/>
              </a:path>
              <a:path w="587375" h="355600">
                <a:moveTo>
                  <a:pt x="454660" y="45719"/>
                </a:moveTo>
                <a:lnTo>
                  <a:pt x="450215" y="48259"/>
                </a:lnTo>
                <a:lnTo>
                  <a:pt x="447675" y="49529"/>
                </a:lnTo>
                <a:lnTo>
                  <a:pt x="445770" y="50799"/>
                </a:lnTo>
                <a:lnTo>
                  <a:pt x="431800" y="71119"/>
                </a:lnTo>
                <a:lnTo>
                  <a:pt x="433705" y="81279"/>
                </a:lnTo>
                <a:lnTo>
                  <a:pt x="434340" y="87629"/>
                </a:lnTo>
                <a:lnTo>
                  <a:pt x="434975" y="92709"/>
                </a:lnTo>
                <a:lnTo>
                  <a:pt x="433705" y="97789"/>
                </a:lnTo>
                <a:lnTo>
                  <a:pt x="431800" y="100329"/>
                </a:lnTo>
                <a:lnTo>
                  <a:pt x="428625" y="102869"/>
                </a:lnTo>
                <a:lnTo>
                  <a:pt x="463550" y="102869"/>
                </a:lnTo>
                <a:lnTo>
                  <a:pt x="461010" y="101599"/>
                </a:lnTo>
                <a:lnTo>
                  <a:pt x="455930" y="100329"/>
                </a:lnTo>
                <a:lnTo>
                  <a:pt x="448310" y="100329"/>
                </a:lnTo>
                <a:lnTo>
                  <a:pt x="452120" y="96519"/>
                </a:lnTo>
                <a:lnTo>
                  <a:pt x="453390" y="90169"/>
                </a:lnTo>
                <a:lnTo>
                  <a:pt x="452120" y="80009"/>
                </a:lnTo>
                <a:lnTo>
                  <a:pt x="450850" y="73659"/>
                </a:lnTo>
                <a:lnTo>
                  <a:pt x="450850" y="69849"/>
                </a:lnTo>
                <a:lnTo>
                  <a:pt x="452755" y="67309"/>
                </a:lnTo>
                <a:lnTo>
                  <a:pt x="456565" y="63499"/>
                </a:lnTo>
                <a:lnTo>
                  <a:pt x="462280" y="60959"/>
                </a:lnTo>
                <a:lnTo>
                  <a:pt x="454660" y="45719"/>
                </a:lnTo>
                <a:close/>
              </a:path>
              <a:path w="587375" h="355600">
                <a:moveTo>
                  <a:pt x="565785" y="40639"/>
                </a:moveTo>
                <a:lnTo>
                  <a:pt x="539750" y="40639"/>
                </a:lnTo>
                <a:lnTo>
                  <a:pt x="566420" y="92709"/>
                </a:lnTo>
                <a:lnTo>
                  <a:pt x="587375" y="81279"/>
                </a:lnTo>
                <a:lnTo>
                  <a:pt x="565785" y="40639"/>
                </a:lnTo>
                <a:close/>
              </a:path>
              <a:path w="587375" h="355600">
                <a:moveTo>
                  <a:pt x="544830" y="0"/>
                </a:moveTo>
                <a:lnTo>
                  <a:pt x="523875" y="10159"/>
                </a:lnTo>
                <a:lnTo>
                  <a:pt x="516890" y="80009"/>
                </a:lnTo>
                <a:lnTo>
                  <a:pt x="535940" y="80009"/>
                </a:lnTo>
                <a:lnTo>
                  <a:pt x="539750" y="40639"/>
                </a:lnTo>
                <a:lnTo>
                  <a:pt x="565785" y="40639"/>
                </a:lnTo>
                <a:lnTo>
                  <a:pt x="544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64204" y="4006850"/>
            <a:ext cx="311150" cy="932180"/>
          </a:xfrm>
          <a:custGeom>
            <a:avLst/>
            <a:gdLst/>
            <a:ahLst/>
            <a:cxnLst/>
            <a:rect l="l" t="t" r="r" b="b"/>
            <a:pathLst>
              <a:path w="311150" h="932179">
                <a:moveTo>
                  <a:pt x="123825" y="193675"/>
                </a:moveTo>
                <a:lnTo>
                  <a:pt x="97790" y="193675"/>
                </a:lnTo>
                <a:lnTo>
                  <a:pt x="55880" y="221615"/>
                </a:lnTo>
                <a:lnTo>
                  <a:pt x="59690" y="237490"/>
                </a:lnTo>
                <a:lnTo>
                  <a:pt x="110489" y="243204"/>
                </a:lnTo>
                <a:lnTo>
                  <a:pt x="64135" y="254635"/>
                </a:lnTo>
                <a:lnTo>
                  <a:pt x="67945" y="270510"/>
                </a:lnTo>
                <a:lnTo>
                  <a:pt x="138430" y="252729"/>
                </a:lnTo>
                <a:lnTo>
                  <a:pt x="132715" y="229870"/>
                </a:lnTo>
                <a:lnTo>
                  <a:pt x="79375" y="224790"/>
                </a:lnTo>
                <a:lnTo>
                  <a:pt x="123825" y="194945"/>
                </a:lnTo>
                <a:lnTo>
                  <a:pt x="123825" y="193675"/>
                </a:lnTo>
                <a:close/>
              </a:path>
              <a:path w="311150" h="932179">
                <a:moveTo>
                  <a:pt x="118110" y="171450"/>
                </a:moveTo>
                <a:lnTo>
                  <a:pt x="47625" y="189230"/>
                </a:lnTo>
                <a:lnTo>
                  <a:pt x="51435" y="205104"/>
                </a:lnTo>
                <a:lnTo>
                  <a:pt x="97790" y="193675"/>
                </a:lnTo>
                <a:lnTo>
                  <a:pt x="123825" y="193675"/>
                </a:lnTo>
                <a:lnTo>
                  <a:pt x="118110" y="171450"/>
                </a:lnTo>
                <a:close/>
              </a:path>
              <a:path w="311150" h="932179">
                <a:moveTo>
                  <a:pt x="102235" y="107950"/>
                </a:moveTo>
                <a:lnTo>
                  <a:pt x="27305" y="107950"/>
                </a:lnTo>
                <a:lnTo>
                  <a:pt x="40640" y="161290"/>
                </a:lnTo>
                <a:lnTo>
                  <a:pt x="21589" y="166370"/>
                </a:lnTo>
                <a:lnTo>
                  <a:pt x="25400" y="180975"/>
                </a:lnTo>
                <a:lnTo>
                  <a:pt x="59690" y="172720"/>
                </a:lnTo>
                <a:lnTo>
                  <a:pt x="57785" y="165100"/>
                </a:lnTo>
                <a:lnTo>
                  <a:pt x="113030" y="151130"/>
                </a:lnTo>
                <a:lnTo>
                  <a:pt x="111760" y="146685"/>
                </a:lnTo>
                <a:lnTo>
                  <a:pt x="53340" y="146685"/>
                </a:lnTo>
                <a:lnTo>
                  <a:pt x="45085" y="114935"/>
                </a:lnTo>
                <a:lnTo>
                  <a:pt x="83185" y="114935"/>
                </a:lnTo>
                <a:lnTo>
                  <a:pt x="86995" y="114300"/>
                </a:lnTo>
                <a:lnTo>
                  <a:pt x="103505" y="114300"/>
                </a:lnTo>
                <a:lnTo>
                  <a:pt x="102235" y="107950"/>
                </a:lnTo>
                <a:close/>
              </a:path>
              <a:path w="311150" h="932179">
                <a:moveTo>
                  <a:pt x="103505" y="114300"/>
                </a:moveTo>
                <a:lnTo>
                  <a:pt x="86995" y="114300"/>
                </a:lnTo>
                <a:lnTo>
                  <a:pt x="92710" y="136525"/>
                </a:lnTo>
                <a:lnTo>
                  <a:pt x="53340" y="146685"/>
                </a:lnTo>
                <a:lnTo>
                  <a:pt x="111760" y="146685"/>
                </a:lnTo>
                <a:lnTo>
                  <a:pt x="103505" y="114300"/>
                </a:lnTo>
                <a:close/>
              </a:path>
              <a:path w="311150" h="932179">
                <a:moveTo>
                  <a:pt x="83185" y="114935"/>
                </a:moveTo>
                <a:lnTo>
                  <a:pt x="45085" y="114935"/>
                </a:lnTo>
                <a:lnTo>
                  <a:pt x="52705" y="116839"/>
                </a:lnTo>
                <a:lnTo>
                  <a:pt x="62230" y="117475"/>
                </a:lnTo>
                <a:lnTo>
                  <a:pt x="73660" y="116839"/>
                </a:lnTo>
                <a:lnTo>
                  <a:pt x="83185" y="114935"/>
                </a:lnTo>
                <a:close/>
              </a:path>
              <a:path w="311150" h="932179">
                <a:moveTo>
                  <a:pt x="23494" y="92710"/>
                </a:moveTo>
                <a:lnTo>
                  <a:pt x="4444" y="97790"/>
                </a:lnTo>
                <a:lnTo>
                  <a:pt x="8255" y="112395"/>
                </a:lnTo>
                <a:lnTo>
                  <a:pt x="27305" y="107950"/>
                </a:lnTo>
                <a:lnTo>
                  <a:pt x="102235" y="107950"/>
                </a:lnTo>
                <a:lnTo>
                  <a:pt x="100330" y="100330"/>
                </a:lnTo>
                <a:lnTo>
                  <a:pt x="50800" y="100330"/>
                </a:lnTo>
                <a:lnTo>
                  <a:pt x="45085" y="99060"/>
                </a:lnTo>
                <a:lnTo>
                  <a:pt x="43180" y="97790"/>
                </a:lnTo>
                <a:lnTo>
                  <a:pt x="24765" y="97790"/>
                </a:lnTo>
                <a:lnTo>
                  <a:pt x="23494" y="92710"/>
                </a:lnTo>
                <a:close/>
              </a:path>
              <a:path w="311150" h="932179">
                <a:moveTo>
                  <a:pt x="98425" y="94615"/>
                </a:moveTo>
                <a:lnTo>
                  <a:pt x="85725" y="97155"/>
                </a:lnTo>
                <a:lnTo>
                  <a:pt x="74930" y="99060"/>
                </a:lnTo>
                <a:lnTo>
                  <a:pt x="66040" y="100330"/>
                </a:lnTo>
                <a:lnTo>
                  <a:pt x="100330" y="100330"/>
                </a:lnTo>
                <a:lnTo>
                  <a:pt x="98425" y="94615"/>
                </a:lnTo>
                <a:close/>
              </a:path>
              <a:path w="311150" h="932179">
                <a:moveTo>
                  <a:pt x="35560" y="89535"/>
                </a:moveTo>
                <a:lnTo>
                  <a:pt x="23494" y="92710"/>
                </a:lnTo>
                <a:lnTo>
                  <a:pt x="24765" y="97790"/>
                </a:lnTo>
                <a:lnTo>
                  <a:pt x="35560" y="89535"/>
                </a:lnTo>
                <a:close/>
              </a:path>
              <a:path w="311150" h="932179">
                <a:moveTo>
                  <a:pt x="38735" y="88900"/>
                </a:moveTo>
                <a:lnTo>
                  <a:pt x="35560" y="89535"/>
                </a:lnTo>
                <a:lnTo>
                  <a:pt x="24765" y="97790"/>
                </a:lnTo>
                <a:lnTo>
                  <a:pt x="43180" y="97790"/>
                </a:lnTo>
                <a:lnTo>
                  <a:pt x="40640" y="96520"/>
                </a:lnTo>
                <a:lnTo>
                  <a:pt x="38735" y="88900"/>
                </a:lnTo>
                <a:close/>
              </a:path>
              <a:path w="311150" h="932179">
                <a:moveTo>
                  <a:pt x="0" y="0"/>
                </a:moveTo>
                <a:lnTo>
                  <a:pt x="5080" y="20955"/>
                </a:lnTo>
                <a:lnTo>
                  <a:pt x="29209" y="23494"/>
                </a:lnTo>
                <a:lnTo>
                  <a:pt x="39369" y="62230"/>
                </a:lnTo>
                <a:lnTo>
                  <a:pt x="19050" y="76835"/>
                </a:lnTo>
                <a:lnTo>
                  <a:pt x="23494" y="92710"/>
                </a:lnTo>
                <a:lnTo>
                  <a:pt x="35560" y="89535"/>
                </a:lnTo>
                <a:lnTo>
                  <a:pt x="87630" y="52069"/>
                </a:lnTo>
                <a:lnTo>
                  <a:pt x="53975" y="52069"/>
                </a:lnTo>
                <a:lnTo>
                  <a:pt x="46990" y="25400"/>
                </a:lnTo>
                <a:lnTo>
                  <a:pt x="109855" y="25400"/>
                </a:lnTo>
                <a:lnTo>
                  <a:pt x="106680" y="13969"/>
                </a:lnTo>
                <a:lnTo>
                  <a:pt x="0" y="0"/>
                </a:lnTo>
                <a:close/>
              </a:path>
              <a:path w="311150" h="932179">
                <a:moveTo>
                  <a:pt x="109855" y="25400"/>
                </a:moveTo>
                <a:lnTo>
                  <a:pt x="46990" y="25400"/>
                </a:lnTo>
                <a:lnTo>
                  <a:pt x="86995" y="29844"/>
                </a:lnTo>
                <a:lnTo>
                  <a:pt x="53975" y="52069"/>
                </a:lnTo>
                <a:lnTo>
                  <a:pt x="87630" y="52069"/>
                </a:lnTo>
                <a:lnTo>
                  <a:pt x="112395" y="34289"/>
                </a:lnTo>
                <a:lnTo>
                  <a:pt x="109855" y="25400"/>
                </a:lnTo>
                <a:close/>
              </a:path>
              <a:path w="311150" h="932179">
                <a:moveTo>
                  <a:pt x="170180" y="264795"/>
                </a:moveTo>
                <a:lnTo>
                  <a:pt x="152400" y="269240"/>
                </a:lnTo>
                <a:lnTo>
                  <a:pt x="157480" y="287655"/>
                </a:lnTo>
                <a:lnTo>
                  <a:pt x="174625" y="283845"/>
                </a:lnTo>
                <a:lnTo>
                  <a:pt x="170180" y="264795"/>
                </a:lnTo>
                <a:close/>
              </a:path>
              <a:path w="311150" h="932179">
                <a:moveTo>
                  <a:pt x="142875" y="271780"/>
                </a:moveTo>
                <a:lnTo>
                  <a:pt x="72390" y="289560"/>
                </a:lnTo>
                <a:lnTo>
                  <a:pt x="77470" y="307975"/>
                </a:lnTo>
                <a:lnTo>
                  <a:pt x="147955" y="290195"/>
                </a:lnTo>
                <a:lnTo>
                  <a:pt x="142875" y="271780"/>
                </a:lnTo>
                <a:close/>
              </a:path>
              <a:path w="311150" h="932179">
                <a:moveTo>
                  <a:pt x="132715" y="338455"/>
                </a:moveTo>
                <a:lnTo>
                  <a:pt x="116205" y="338455"/>
                </a:lnTo>
                <a:lnTo>
                  <a:pt x="123189" y="365125"/>
                </a:lnTo>
                <a:lnTo>
                  <a:pt x="93345" y="372110"/>
                </a:lnTo>
                <a:lnTo>
                  <a:pt x="98425" y="391160"/>
                </a:lnTo>
                <a:lnTo>
                  <a:pt x="168910" y="373380"/>
                </a:lnTo>
                <a:lnTo>
                  <a:pt x="165735" y="361315"/>
                </a:lnTo>
                <a:lnTo>
                  <a:pt x="138430" y="361315"/>
                </a:lnTo>
                <a:lnTo>
                  <a:pt x="132715" y="338455"/>
                </a:lnTo>
                <a:close/>
              </a:path>
              <a:path w="311150" h="932179">
                <a:moveTo>
                  <a:pt x="163830" y="354965"/>
                </a:moveTo>
                <a:lnTo>
                  <a:pt x="138430" y="361315"/>
                </a:lnTo>
                <a:lnTo>
                  <a:pt x="165735" y="361315"/>
                </a:lnTo>
                <a:lnTo>
                  <a:pt x="163830" y="354965"/>
                </a:lnTo>
                <a:close/>
              </a:path>
              <a:path w="311150" h="932179">
                <a:moveTo>
                  <a:pt x="152400" y="309245"/>
                </a:moveTo>
                <a:lnTo>
                  <a:pt x="81915" y="327025"/>
                </a:lnTo>
                <a:lnTo>
                  <a:pt x="86995" y="345440"/>
                </a:lnTo>
                <a:lnTo>
                  <a:pt x="116205" y="338455"/>
                </a:lnTo>
                <a:lnTo>
                  <a:pt x="132715" y="338455"/>
                </a:lnTo>
                <a:lnTo>
                  <a:pt x="131445" y="334645"/>
                </a:lnTo>
                <a:lnTo>
                  <a:pt x="157480" y="328295"/>
                </a:lnTo>
                <a:lnTo>
                  <a:pt x="152400" y="309245"/>
                </a:lnTo>
                <a:close/>
              </a:path>
              <a:path w="311150" h="932179">
                <a:moveTo>
                  <a:pt x="200660" y="386080"/>
                </a:moveTo>
                <a:lnTo>
                  <a:pt x="182880" y="390525"/>
                </a:lnTo>
                <a:lnTo>
                  <a:pt x="187960" y="408940"/>
                </a:lnTo>
                <a:lnTo>
                  <a:pt x="205104" y="404495"/>
                </a:lnTo>
                <a:lnTo>
                  <a:pt x="200660" y="386080"/>
                </a:lnTo>
                <a:close/>
              </a:path>
              <a:path w="311150" h="932179">
                <a:moveTo>
                  <a:pt x="173355" y="393065"/>
                </a:moveTo>
                <a:lnTo>
                  <a:pt x="102870" y="410845"/>
                </a:lnTo>
                <a:lnTo>
                  <a:pt x="107950" y="429259"/>
                </a:lnTo>
                <a:lnTo>
                  <a:pt x="178435" y="411480"/>
                </a:lnTo>
                <a:lnTo>
                  <a:pt x="173355" y="393065"/>
                </a:lnTo>
                <a:close/>
              </a:path>
              <a:path w="311150" h="932179">
                <a:moveTo>
                  <a:pt x="211454" y="543560"/>
                </a:moveTo>
                <a:lnTo>
                  <a:pt x="195580" y="543560"/>
                </a:lnTo>
                <a:lnTo>
                  <a:pt x="201295" y="565785"/>
                </a:lnTo>
                <a:lnTo>
                  <a:pt x="215900" y="561975"/>
                </a:lnTo>
                <a:lnTo>
                  <a:pt x="211454" y="543560"/>
                </a:lnTo>
                <a:close/>
              </a:path>
              <a:path w="311150" h="932179">
                <a:moveTo>
                  <a:pt x="200025" y="498475"/>
                </a:moveTo>
                <a:lnTo>
                  <a:pt x="184785" y="502284"/>
                </a:lnTo>
                <a:lnTo>
                  <a:pt x="190500" y="524510"/>
                </a:lnTo>
                <a:lnTo>
                  <a:pt x="135255" y="538480"/>
                </a:lnTo>
                <a:lnTo>
                  <a:pt x="139700" y="557530"/>
                </a:lnTo>
                <a:lnTo>
                  <a:pt x="195580" y="543560"/>
                </a:lnTo>
                <a:lnTo>
                  <a:pt x="211454" y="543560"/>
                </a:lnTo>
                <a:lnTo>
                  <a:pt x="200025" y="498475"/>
                </a:lnTo>
                <a:close/>
              </a:path>
              <a:path w="311150" h="932179">
                <a:moveTo>
                  <a:pt x="163195" y="434340"/>
                </a:moveTo>
                <a:lnTo>
                  <a:pt x="154940" y="434340"/>
                </a:lnTo>
                <a:lnTo>
                  <a:pt x="146685" y="436245"/>
                </a:lnTo>
                <a:lnTo>
                  <a:pt x="117475" y="464820"/>
                </a:lnTo>
                <a:lnTo>
                  <a:pt x="117475" y="471805"/>
                </a:lnTo>
                <a:lnTo>
                  <a:pt x="143510" y="505459"/>
                </a:lnTo>
                <a:lnTo>
                  <a:pt x="152400" y="505459"/>
                </a:lnTo>
                <a:lnTo>
                  <a:pt x="150495" y="486409"/>
                </a:lnTo>
                <a:lnTo>
                  <a:pt x="145415" y="486409"/>
                </a:lnTo>
                <a:lnTo>
                  <a:pt x="141605" y="485775"/>
                </a:lnTo>
                <a:lnTo>
                  <a:pt x="139065" y="483870"/>
                </a:lnTo>
                <a:lnTo>
                  <a:pt x="136525" y="482600"/>
                </a:lnTo>
                <a:lnTo>
                  <a:pt x="134620" y="479425"/>
                </a:lnTo>
                <a:lnTo>
                  <a:pt x="133985" y="476250"/>
                </a:lnTo>
                <a:lnTo>
                  <a:pt x="132715" y="471170"/>
                </a:lnTo>
                <a:lnTo>
                  <a:pt x="133350" y="467359"/>
                </a:lnTo>
                <a:lnTo>
                  <a:pt x="136525" y="463550"/>
                </a:lnTo>
                <a:lnTo>
                  <a:pt x="139065" y="459740"/>
                </a:lnTo>
                <a:lnTo>
                  <a:pt x="144780" y="457200"/>
                </a:lnTo>
                <a:lnTo>
                  <a:pt x="153035" y="454659"/>
                </a:lnTo>
                <a:lnTo>
                  <a:pt x="160655" y="452755"/>
                </a:lnTo>
                <a:lnTo>
                  <a:pt x="189230" y="452755"/>
                </a:lnTo>
                <a:lnTo>
                  <a:pt x="186690" y="447675"/>
                </a:lnTo>
                <a:lnTo>
                  <a:pt x="181610" y="442595"/>
                </a:lnTo>
                <a:lnTo>
                  <a:pt x="176530" y="438150"/>
                </a:lnTo>
                <a:lnTo>
                  <a:pt x="170180" y="435609"/>
                </a:lnTo>
                <a:lnTo>
                  <a:pt x="163195" y="434340"/>
                </a:lnTo>
                <a:close/>
              </a:path>
              <a:path w="311150" h="932179">
                <a:moveTo>
                  <a:pt x="189230" y="452755"/>
                </a:moveTo>
                <a:lnTo>
                  <a:pt x="166370" y="452755"/>
                </a:lnTo>
                <a:lnTo>
                  <a:pt x="170180" y="455295"/>
                </a:lnTo>
                <a:lnTo>
                  <a:pt x="173990" y="457200"/>
                </a:lnTo>
                <a:lnTo>
                  <a:pt x="176530" y="460375"/>
                </a:lnTo>
                <a:lnTo>
                  <a:pt x="177800" y="464820"/>
                </a:lnTo>
                <a:lnTo>
                  <a:pt x="178435" y="468630"/>
                </a:lnTo>
                <a:lnTo>
                  <a:pt x="178435" y="471170"/>
                </a:lnTo>
                <a:lnTo>
                  <a:pt x="177165" y="474345"/>
                </a:lnTo>
                <a:lnTo>
                  <a:pt x="175895" y="476884"/>
                </a:lnTo>
                <a:lnTo>
                  <a:pt x="173355" y="478790"/>
                </a:lnTo>
                <a:lnTo>
                  <a:pt x="170180" y="480695"/>
                </a:lnTo>
                <a:lnTo>
                  <a:pt x="177800" y="497840"/>
                </a:lnTo>
                <a:lnTo>
                  <a:pt x="184785" y="494030"/>
                </a:lnTo>
                <a:lnTo>
                  <a:pt x="189865" y="488950"/>
                </a:lnTo>
                <a:lnTo>
                  <a:pt x="194310" y="476884"/>
                </a:lnTo>
                <a:lnTo>
                  <a:pt x="194310" y="469265"/>
                </a:lnTo>
                <a:lnTo>
                  <a:pt x="192405" y="461009"/>
                </a:lnTo>
                <a:lnTo>
                  <a:pt x="189865" y="453390"/>
                </a:lnTo>
                <a:lnTo>
                  <a:pt x="189230" y="452755"/>
                </a:lnTo>
                <a:close/>
              </a:path>
              <a:path w="311150" h="932179">
                <a:moveTo>
                  <a:pt x="174625" y="607060"/>
                </a:moveTo>
                <a:lnTo>
                  <a:pt x="161290" y="607060"/>
                </a:lnTo>
                <a:lnTo>
                  <a:pt x="158750" y="611505"/>
                </a:lnTo>
                <a:lnTo>
                  <a:pt x="156845" y="615315"/>
                </a:lnTo>
                <a:lnTo>
                  <a:pt x="156210" y="619125"/>
                </a:lnTo>
                <a:lnTo>
                  <a:pt x="155575" y="621665"/>
                </a:lnTo>
                <a:lnTo>
                  <a:pt x="184785" y="652145"/>
                </a:lnTo>
                <a:lnTo>
                  <a:pt x="192405" y="651510"/>
                </a:lnTo>
                <a:lnTo>
                  <a:pt x="226695" y="633095"/>
                </a:lnTo>
                <a:lnTo>
                  <a:pt x="182245" y="633095"/>
                </a:lnTo>
                <a:lnTo>
                  <a:pt x="173990" y="629285"/>
                </a:lnTo>
                <a:lnTo>
                  <a:pt x="171450" y="626110"/>
                </a:lnTo>
                <a:lnTo>
                  <a:pt x="168910" y="617220"/>
                </a:lnTo>
                <a:lnTo>
                  <a:pt x="170180" y="612775"/>
                </a:lnTo>
                <a:lnTo>
                  <a:pt x="172720" y="608965"/>
                </a:lnTo>
                <a:lnTo>
                  <a:pt x="174625" y="607060"/>
                </a:lnTo>
                <a:close/>
              </a:path>
              <a:path w="311150" h="932179">
                <a:moveTo>
                  <a:pt x="222250" y="598170"/>
                </a:moveTo>
                <a:lnTo>
                  <a:pt x="201930" y="598170"/>
                </a:lnTo>
                <a:lnTo>
                  <a:pt x="206375" y="600075"/>
                </a:lnTo>
                <a:lnTo>
                  <a:pt x="210185" y="602615"/>
                </a:lnTo>
                <a:lnTo>
                  <a:pt x="213360" y="605790"/>
                </a:lnTo>
                <a:lnTo>
                  <a:pt x="213995" y="610235"/>
                </a:lnTo>
                <a:lnTo>
                  <a:pt x="215265" y="614680"/>
                </a:lnTo>
                <a:lnTo>
                  <a:pt x="214629" y="618490"/>
                </a:lnTo>
                <a:lnTo>
                  <a:pt x="211454" y="622935"/>
                </a:lnTo>
                <a:lnTo>
                  <a:pt x="208915" y="626745"/>
                </a:lnTo>
                <a:lnTo>
                  <a:pt x="203835" y="629285"/>
                </a:lnTo>
                <a:lnTo>
                  <a:pt x="188595" y="633095"/>
                </a:lnTo>
                <a:lnTo>
                  <a:pt x="226695" y="633095"/>
                </a:lnTo>
                <a:lnTo>
                  <a:pt x="230504" y="627380"/>
                </a:lnTo>
                <a:lnTo>
                  <a:pt x="232410" y="619760"/>
                </a:lnTo>
                <a:lnTo>
                  <a:pt x="229870" y="611505"/>
                </a:lnTo>
                <a:lnTo>
                  <a:pt x="229235" y="607060"/>
                </a:lnTo>
                <a:lnTo>
                  <a:pt x="226695" y="603250"/>
                </a:lnTo>
                <a:lnTo>
                  <a:pt x="222250" y="598170"/>
                </a:lnTo>
                <a:close/>
              </a:path>
              <a:path w="311150" h="932179">
                <a:moveTo>
                  <a:pt x="218440" y="572770"/>
                </a:moveTo>
                <a:lnTo>
                  <a:pt x="121285" y="596900"/>
                </a:lnTo>
                <a:lnTo>
                  <a:pt x="126364" y="615950"/>
                </a:lnTo>
                <a:lnTo>
                  <a:pt x="161290" y="607060"/>
                </a:lnTo>
                <a:lnTo>
                  <a:pt x="174625" y="607060"/>
                </a:lnTo>
                <a:lnTo>
                  <a:pt x="175895" y="604520"/>
                </a:lnTo>
                <a:lnTo>
                  <a:pt x="181610" y="601345"/>
                </a:lnTo>
                <a:lnTo>
                  <a:pt x="189230" y="599440"/>
                </a:lnTo>
                <a:lnTo>
                  <a:pt x="196215" y="598170"/>
                </a:lnTo>
                <a:lnTo>
                  <a:pt x="222250" y="598170"/>
                </a:lnTo>
                <a:lnTo>
                  <a:pt x="220345" y="596265"/>
                </a:lnTo>
                <a:lnTo>
                  <a:pt x="216535" y="593725"/>
                </a:lnTo>
                <a:lnTo>
                  <a:pt x="212725" y="592455"/>
                </a:lnTo>
                <a:lnTo>
                  <a:pt x="222885" y="589915"/>
                </a:lnTo>
                <a:lnTo>
                  <a:pt x="218440" y="572770"/>
                </a:lnTo>
                <a:close/>
              </a:path>
              <a:path w="311150" h="932179">
                <a:moveTo>
                  <a:pt x="280035" y="815340"/>
                </a:moveTo>
                <a:lnTo>
                  <a:pt x="208915" y="833119"/>
                </a:lnTo>
                <a:lnTo>
                  <a:pt x="213995" y="852169"/>
                </a:lnTo>
                <a:lnTo>
                  <a:pt x="284480" y="834390"/>
                </a:lnTo>
                <a:lnTo>
                  <a:pt x="280035" y="815340"/>
                </a:lnTo>
                <a:close/>
              </a:path>
              <a:path w="311150" h="932179">
                <a:moveTo>
                  <a:pt x="258445" y="730885"/>
                </a:moveTo>
                <a:lnTo>
                  <a:pt x="187960" y="748665"/>
                </a:lnTo>
                <a:lnTo>
                  <a:pt x="201930" y="804545"/>
                </a:lnTo>
                <a:lnTo>
                  <a:pt x="183515" y="808990"/>
                </a:lnTo>
                <a:lnTo>
                  <a:pt x="187325" y="824230"/>
                </a:lnTo>
                <a:lnTo>
                  <a:pt x="220979" y="815975"/>
                </a:lnTo>
                <a:lnTo>
                  <a:pt x="219075" y="808355"/>
                </a:lnTo>
                <a:lnTo>
                  <a:pt x="274320" y="794385"/>
                </a:lnTo>
                <a:lnTo>
                  <a:pt x="273050" y="789940"/>
                </a:lnTo>
                <a:lnTo>
                  <a:pt x="214629" y="789940"/>
                </a:lnTo>
                <a:lnTo>
                  <a:pt x="207645" y="763270"/>
                </a:lnTo>
                <a:lnTo>
                  <a:pt x="262890" y="749300"/>
                </a:lnTo>
                <a:lnTo>
                  <a:pt x="258445" y="730885"/>
                </a:lnTo>
                <a:close/>
              </a:path>
              <a:path w="311150" h="932179">
                <a:moveTo>
                  <a:pt x="269875" y="775970"/>
                </a:moveTo>
                <a:lnTo>
                  <a:pt x="214629" y="789940"/>
                </a:lnTo>
                <a:lnTo>
                  <a:pt x="273050" y="789940"/>
                </a:lnTo>
                <a:lnTo>
                  <a:pt x="269875" y="775970"/>
                </a:lnTo>
                <a:close/>
              </a:path>
              <a:path w="311150" h="932179">
                <a:moveTo>
                  <a:pt x="194945" y="662940"/>
                </a:moveTo>
                <a:lnTo>
                  <a:pt x="191135" y="662940"/>
                </a:lnTo>
                <a:lnTo>
                  <a:pt x="180975" y="665480"/>
                </a:lnTo>
                <a:lnTo>
                  <a:pt x="176530" y="668655"/>
                </a:lnTo>
                <a:lnTo>
                  <a:pt x="173990" y="673735"/>
                </a:lnTo>
                <a:lnTo>
                  <a:pt x="170815" y="678815"/>
                </a:lnTo>
                <a:lnTo>
                  <a:pt x="170815" y="683895"/>
                </a:lnTo>
                <a:lnTo>
                  <a:pt x="170180" y="685165"/>
                </a:lnTo>
                <a:lnTo>
                  <a:pt x="173355" y="696595"/>
                </a:lnTo>
                <a:lnTo>
                  <a:pt x="175260" y="700405"/>
                </a:lnTo>
                <a:lnTo>
                  <a:pt x="179705" y="706755"/>
                </a:lnTo>
                <a:lnTo>
                  <a:pt x="182880" y="709930"/>
                </a:lnTo>
                <a:lnTo>
                  <a:pt x="186690" y="711835"/>
                </a:lnTo>
                <a:lnTo>
                  <a:pt x="186690" y="712470"/>
                </a:lnTo>
                <a:lnTo>
                  <a:pt x="186055" y="712470"/>
                </a:lnTo>
                <a:lnTo>
                  <a:pt x="184785" y="713105"/>
                </a:lnTo>
                <a:lnTo>
                  <a:pt x="180975" y="715645"/>
                </a:lnTo>
                <a:lnTo>
                  <a:pt x="179705" y="716280"/>
                </a:lnTo>
                <a:lnTo>
                  <a:pt x="184785" y="734695"/>
                </a:lnTo>
                <a:lnTo>
                  <a:pt x="187325" y="732155"/>
                </a:lnTo>
                <a:lnTo>
                  <a:pt x="190500" y="730250"/>
                </a:lnTo>
                <a:lnTo>
                  <a:pt x="193040" y="728980"/>
                </a:lnTo>
                <a:lnTo>
                  <a:pt x="196215" y="727710"/>
                </a:lnTo>
                <a:lnTo>
                  <a:pt x="200660" y="726440"/>
                </a:lnTo>
                <a:lnTo>
                  <a:pt x="236854" y="717550"/>
                </a:lnTo>
                <a:lnTo>
                  <a:pt x="241935" y="715645"/>
                </a:lnTo>
                <a:lnTo>
                  <a:pt x="247015" y="710565"/>
                </a:lnTo>
                <a:lnTo>
                  <a:pt x="248920" y="706755"/>
                </a:lnTo>
                <a:lnTo>
                  <a:pt x="196850" y="706755"/>
                </a:lnTo>
                <a:lnTo>
                  <a:pt x="194945" y="705485"/>
                </a:lnTo>
                <a:lnTo>
                  <a:pt x="189230" y="701040"/>
                </a:lnTo>
                <a:lnTo>
                  <a:pt x="187960" y="698500"/>
                </a:lnTo>
                <a:lnTo>
                  <a:pt x="187325" y="697865"/>
                </a:lnTo>
                <a:lnTo>
                  <a:pt x="186055" y="692150"/>
                </a:lnTo>
                <a:lnTo>
                  <a:pt x="186055" y="688975"/>
                </a:lnTo>
                <a:lnTo>
                  <a:pt x="189230" y="684530"/>
                </a:lnTo>
                <a:lnTo>
                  <a:pt x="191135" y="682625"/>
                </a:lnTo>
                <a:lnTo>
                  <a:pt x="196215" y="681355"/>
                </a:lnTo>
                <a:lnTo>
                  <a:pt x="214629" y="681355"/>
                </a:lnTo>
                <a:lnTo>
                  <a:pt x="212725" y="678180"/>
                </a:lnTo>
                <a:lnTo>
                  <a:pt x="210185" y="673100"/>
                </a:lnTo>
                <a:lnTo>
                  <a:pt x="207645" y="670560"/>
                </a:lnTo>
                <a:lnTo>
                  <a:pt x="205104" y="667385"/>
                </a:lnTo>
                <a:lnTo>
                  <a:pt x="201930" y="665480"/>
                </a:lnTo>
                <a:lnTo>
                  <a:pt x="198755" y="664210"/>
                </a:lnTo>
                <a:lnTo>
                  <a:pt x="194945" y="662940"/>
                </a:lnTo>
                <a:close/>
              </a:path>
              <a:path w="311150" h="932179">
                <a:moveTo>
                  <a:pt x="214629" y="681355"/>
                </a:moveTo>
                <a:lnTo>
                  <a:pt x="196215" y="681355"/>
                </a:lnTo>
                <a:lnTo>
                  <a:pt x="198755" y="681990"/>
                </a:lnTo>
                <a:lnTo>
                  <a:pt x="201295" y="683895"/>
                </a:lnTo>
                <a:lnTo>
                  <a:pt x="202565" y="685165"/>
                </a:lnTo>
                <a:lnTo>
                  <a:pt x="204470" y="688340"/>
                </a:lnTo>
                <a:lnTo>
                  <a:pt x="209550" y="698500"/>
                </a:lnTo>
                <a:lnTo>
                  <a:pt x="211454" y="701675"/>
                </a:lnTo>
                <a:lnTo>
                  <a:pt x="212725" y="704215"/>
                </a:lnTo>
                <a:lnTo>
                  <a:pt x="208915" y="704850"/>
                </a:lnTo>
                <a:lnTo>
                  <a:pt x="204470" y="706120"/>
                </a:lnTo>
                <a:lnTo>
                  <a:pt x="201295" y="706755"/>
                </a:lnTo>
                <a:lnTo>
                  <a:pt x="248920" y="706755"/>
                </a:lnTo>
                <a:lnTo>
                  <a:pt x="250190" y="701675"/>
                </a:lnTo>
                <a:lnTo>
                  <a:pt x="250190" y="701040"/>
                </a:lnTo>
                <a:lnTo>
                  <a:pt x="224790" y="701040"/>
                </a:lnTo>
                <a:lnTo>
                  <a:pt x="222885" y="697865"/>
                </a:lnTo>
                <a:lnTo>
                  <a:pt x="219710" y="692150"/>
                </a:lnTo>
                <a:lnTo>
                  <a:pt x="214629" y="681355"/>
                </a:lnTo>
                <a:close/>
              </a:path>
              <a:path w="311150" h="932179">
                <a:moveTo>
                  <a:pt x="227965" y="657860"/>
                </a:moveTo>
                <a:lnTo>
                  <a:pt x="220345" y="657860"/>
                </a:lnTo>
                <a:lnTo>
                  <a:pt x="221615" y="675005"/>
                </a:lnTo>
                <a:lnTo>
                  <a:pt x="225425" y="675640"/>
                </a:lnTo>
                <a:lnTo>
                  <a:pt x="227965" y="676275"/>
                </a:lnTo>
                <a:lnTo>
                  <a:pt x="231140" y="679450"/>
                </a:lnTo>
                <a:lnTo>
                  <a:pt x="232410" y="681990"/>
                </a:lnTo>
                <a:lnTo>
                  <a:pt x="234950" y="690245"/>
                </a:lnTo>
                <a:lnTo>
                  <a:pt x="234950" y="694055"/>
                </a:lnTo>
                <a:lnTo>
                  <a:pt x="232410" y="697865"/>
                </a:lnTo>
                <a:lnTo>
                  <a:pt x="230504" y="699770"/>
                </a:lnTo>
                <a:lnTo>
                  <a:pt x="226695" y="700405"/>
                </a:lnTo>
                <a:lnTo>
                  <a:pt x="224790" y="701040"/>
                </a:lnTo>
                <a:lnTo>
                  <a:pt x="250190" y="701040"/>
                </a:lnTo>
                <a:lnTo>
                  <a:pt x="250825" y="698500"/>
                </a:lnTo>
                <a:lnTo>
                  <a:pt x="250825" y="695960"/>
                </a:lnTo>
                <a:lnTo>
                  <a:pt x="250190" y="691515"/>
                </a:lnTo>
                <a:lnTo>
                  <a:pt x="247650" y="681990"/>
                </a:lnTo>
                <a:lnTo>
                  <a:pt x="245745" y="673735"/>
                </a:lnTo>
                <a:lnTo>
                  <a:pt x="242570" y="667385"/>
                </a:lnTo>
                <a:lnTo>
                  <a:pt x="233679" y="659765"/>
                </a:lnTo>
                <a:lnTo>
                  <a:pt x="227965" y="657860"/>
                </a:lnTo>
                <a:close/>
              </a:path>
              <a:path w="311150" h="932179">
                <a:moveTo>
                  <a:pt x="306705" y="808990"/>
                </a:moveTo>
                <a:lnTo>
                  <a:pt x="289560" y="813435"/>
                </a:lnTo>
                <a:lnTo>
                  <a:pt x="294005" y="831850"/>
                </a:lnTo>
                <a:lnTo>
                  <a:pt x="311150" y="827405"/>
                </a:lnTo>
                <a:lnTo>
                  <a:pt x="306705" y="808990"/>
                </a:lnTo>
                <a:close/>
              </a:path>
              <a:path w="311150" h="932179">
                <a:moveTo>
                  <a:pt x="216535" y="861694"/>
                </a:moveTo>
                <a:lnTo>
                  <a:pt x="221615" y="883285"/>
                </a:lnTo>
                <a:lnTo>
                  <a:pt x="250190" y="892810"/>
                </a:lnTo>
                <a:lnTo>
                  <a:pt x="252729" y="894715"/>
                </a:lnTo>
                <a:lnTo>
                  <a:pt x="254635" y="895985"/>
                </a:lnTo>
                <a:lnTo>
                  <a:pt x="255904" y="897890"/>
                </a:lnTo>
                <a:lnTo>
                  <a:pt x="257175" y="900430"/>
                </a:lnTo>
                <a:lnTo>
                  <a:pt x="258445" y="904240"/>
                </a:lnTo>
                <a:lnTo>
                  <a:pt x="258445" y="906144"/>
                </a:lnTo>
                <a:lnTo>
                  <a:pt x="229235" y="913765"/>
                </a:lnTo>
                <a:lnTo>
                  <a:pt x="234315" y="932180"/>
                </a:lnTo>
                <a:lnTo>
                  <a:pt x="304800" y="914400"/>
                </a:lnTo>
                <a:lnTo>
                  <a:pt x="301625" y="903605"/>
                </a:lnTo>
                <a:lnTo>
                  <a:pt x="269875" y="903605"/>
                </a:lnTo>
                <a:lnTo>
                  <a:pt x="266700" y="891540"/>
                </a:lnTo>
                <a:lnTo>
                  <a:pt x="265430" y="885825"/>
                </a:lnTo>
                <a:lnTo>
                  <a:pt x="265430" y="882015"/>
                </a:lnTo>
                <a:lnTo>
                  <a:pt x="266065" y="879475"/>
                </a:lnTo>
                <a:lnTo>
                  <a:pt x="266700" y="877569"/>
                </a:lnTo>
                <a:lnTo>
                  <a:pt x="252729" y="877569"/>
                </a:lnTo>
                <a:lnTo>
                  <a:pt x="251460" y="875030"/>
                </a:lnTo>
                <a:lnTo>
                  <a:pt x="247015" y="872490"/>
                </a:lnTo>
                <a:lnTo>
                  <a:pt x="240029" y="869950"/>
                </a:lnTo>
                <a:lnTo>
                  <a:pt x="216535" y="861694"/>
                </a:lnTo>
                <a:close/>
              </a:path>
              <a:path w="311150" h="932179">
                <a:moveTo>
                  <a:pt x="294640" y="873760"/>
                </a:moveTo>
                <a:lnTo>
                  <a:pt x="275590" y="873760"/>
                </a:lnTo>
                <a:lnTo>
                  <a:pt x="278130" y="874394"/>
                </a:lnTo>
                <a:lnTo>
                  <a:pt x="281940" y="877569"/>
                </a:lnTo>
                <a:lnTo>
                  <a:pt x="283210" y="880744"/>
                </a:lnTo>
                <a:lnTo>
                  <a:pt x="284480" y="885825"/>
                </a:lnTo>
                <a:lnTo>
                  <a:pt x="287655" y="899160"/>
                </a:lnTo>
                <a:lnTo>
                  <a:pt x="269875" y="903605"/>
                </a:lnTo>
                <a:lnTo>
                  <a:pt x="301625" y="903605"/>
                </a:lnTo>
                <a:lnTo>
                  <a:pt x="294640" y="873760"/>
                </a:lnTo>
                <a:close/>
              </a:path>
              <a:path w="311150" h="932179">
                <a:moveTo>
                  <a:pt x="276860" y="854075"/>
                </a:moveTo>
                <a:lnTo>
                  <a:pt x="273050" y="854075"/>
                </a:lnTo>
                <a:lnTo>
                  <a:pt x="262890" y="856615"/>
                </a:lnTo>
                <a:lnTo>
                  <a:pt x="258445" y="859155"/>
                </a:lnTo>
                <a:lnTo>
                  <a:pt x="255904" y="863600"/>
                </a:lnTo>
                <a:lnTo>
                  <a:pt x="252729" y="867410"/>
                </a:lnTo>
                <a:lnTo>
                  <a:pt x="252095" y="872490"/>
                </a:lnTo>
                <a:lnTo>
                  <a:pt x="252729" y="877569"/>
                </a:lnTo>
                <a:lnTo>
                  <a:pt x="266700" y="877569"/>
                </a:lnTo>
                <a:lnTo>
                  <a:pt x="266700" y="876935"/>
                </a:lnTo>
                <a:lnTo>
                  <a:pt x="269240" y="875030"/>
                </a:lnTo>
                <a:lnTo>
                  <a:pt x="275590" y="873760"/>
                </a:lnTo>
                <a:lnTo>
                  <a:pt x="294640" y="873760"/>
                </a:lnTo>
                <a:lnTo>
                  <a:pt x="293370" y="870585"/>
                </a:lnTo>
                <a:lnTo>
                  <a:pt x="291465" y="865505"/>
                </a:lnTo>
                <a:lnTo>
                  <a:pt x="287655" y="859155"/>
                </a:lnTo>
                <a:lnTo>
                  <a:pt x="284480" y="856615"/>
                </a:lnTo>
                <a:lnTo>
                  <a:pt x="276860" y="854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33831" y="804163"/>
            <a:ext cx="3119755" cy="15824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114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Все участники  образовательного  процесса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ЕДИНОЙ  СИСТЕМЕ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9618" y="227965"/>
            <a:ext cx="909954" cy="909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28843" y="372744"/>
            <a:ext cx="609599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9618" y="1348104"/>
            <a:ext cx="909954" cy="911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28843" y="1499234"/>
            <a:ext cx="609599" cy="609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3268" y="2471419"/>
            <a:ext cx="911859" cy="9099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24400" y="2622550"/>
            <a:ext cx="6096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9620" y="3590925"/>
            <a:ext cx="911847" cy="9099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30113" y="3732528"/>
            <a:ext cx="609599" cy="6095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3268" y="4716143"/>
            <a:ext cx="911859" cy="9099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24400" y="4866639"/>
            <a:ext cx="609599" cy="6095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73268" y="5695948"/>
            <a:ext cx="911859" cy="9118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30114" y="5846444"/>
            <a:ext cx="609599" cy="6095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8341" y="2740759"/>
            <a:ext cx="4015008" cy="38865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 Sokolova</dc:creator>
  <dc:title>Презентация PowerPoint</dc:title>
  <dcterms:created xsi:type="dcterms:W3CDTF">2019-09-10T18:35:45Z</dcterms:created>
  <dcterms:modified xsi:type="dcterms:W3CDTF">2019-09-10T18:35:45Z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2019-09-10T00:00:00Z</vt:filetime>
  </property>
  <property fmtid="{D5CDD505-2E9C-101B-9397-08002B2CF9AE}" pid="3" name="Creator">
    <vt:lpwstr>Acrobat PDFMaker 19 для Word</vt:lpwstr>
  </property>
  <property fmtid="{D5CDD505-2E9C-101B-9397-08002B2CF9AE}" pid="4" name="LastSaved">
    <vt:filetime>2019-09-10T00:00:00Z</vt:filetime>
  </property>
</Properties>
</file>