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94" r:id="rId2"/>
    <p:sldId id="293" r:id="rId3"/>
    <p:sldId id="289" r:id="rId4"/>
    <p:sldId id="296" r:id="rId5"/>
    <p:sldId id="297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02" r:id="rId14"/>
    <p:sldId id="298" r:id="rId15"/>
    <p:sldId id="299" r:id="rId16"/>
    <p:sldId id="300" r:id="rId17"/>
    <p:sldId id="301" r:id="rId18"/>
    <p:sldId id="268" r:id="rId19"/>
    <p:sldId id="310" r:id="rId20"/>
    <p:sldId id="274" r:id="rId21"/>
    <p:sldId id="275" r:id="rId22"/>
    <p:sldId id="276" r:id="rId23"/>
    <p:sldId id="277" r:id="rId24"/>
    <p:sldId id="278" r:id="rId25"/>
    <p:sldId id="311" r:id="rId26"/>
    <p:sldId id="272" r:id="rId27"/>
    <p:sldId id="280" r:id="rId28"/>
    <p:sldId id="281" r:id="rId29"/>
    <p:sldId id="312" r:id="rId30"/>
    <p:sldId id="313" r:id="rId31"/>
    <p:sldId id="283" r:id="rId32"/>
    <p:sldId id="284" r:id="rId33"/>
    <p:sldId id="315" r:id="rId34"/>
    <p:sldId id="31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73" d="100"/>
          <a:sy n="73" d="100"/>
        </p:scale>
        <p:origin x="14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B21C3-42D4-4C1F-A208-0FFCF8940904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B63C3-3D8B-47A9-BA0E-D0A3A2602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6B4AAD-4C50-4ADE-8A3A-86C1AD85E526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D26C-BDFE-47C8-BBB0-B026428957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1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9491-1AD3-4687-AB9B-DE58E2A710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2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C5DB-AF82-4382-86C1-05F345A27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A4D2-128D-455A-9A44-524BCE736F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0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0F88-E876-462B-8F81-F1BBFE8D4B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2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33FB-562E-4A8E-9A48-5B2A425EE5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7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B3A8-5DFF-4BEA-8103-3CE693C7D5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5A4D-30F5-4ADD-BD09-26E1C1BAB6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B5F1-FB57-4B84-B7D8-42048D23B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8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DFF5-66BE-412E-92FB-1E6B952C54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2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C553-F7F5-4381-9C5A-3ABE0AF4A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1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B3B3"/>
            </a:gs>
            <a:gs pos="46001">
              <a:srgbClr val="C6D9F1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98D1C-92C9-403F-8EE1-05F1A1F6B5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3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3812"/>
            <a:ext cx="8640763" cy="5781451"/>
          </a:xfrm>
        </p:spPr>
        <p:txBody>
          <a:bodyPr/>
          <a:lstStyle/>
          <a:p>
            <a:r>
              <a:rPr lang="uk-UA" altLang="ru-RU" sz="3600" b="1" dirty="0" smtClean="0">
                <a:solidFill>
                  <a:srgbClr val="002060"/>
                </a:solidFill>
              </a:rPr>
              <a:t>Інструкція для користувачів сервісу «Універсал-онлайн»</a:t>
            </a:r>
            <a:br>
              <a:rPr lang="uk-UA" altLang="ru-RU" sz="3600" b="1" dirty="0" smtClean="0">
                <a:solidFill>
                  <a:srgbClr val="002060"/>
                </a:solidFill>
              </a:rPr>
            </a:br>
            <a:endParaRPr lang="ru-RU" alt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2051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alt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Клієнт</a:t>
            </a:r>
            <a:br>
              <a:rPr lang="uk-UA" altLang="ru-RU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alt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КЛАСНИЙ КЕРІВНИК</a:t>
            </a: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0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080" t="10959" r="4378" b="5936"/>
          <a:stretch/>
        </p:blipFill>
        <p:spPr bwMode="auto">
          <a:xfrm>
            <a:off x="1259632" y="1340768"/>
            <a:ext cx="6624736" cy="347507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sp>
        <p:nvSpPr>
          <p:cNvPr id="6" name="Прямокутник 4"/>
          <p:cNvSpPr/>
          <p:nvPr/>
        </p:nvSpPr>
        <p:spPr>
          <a:xfrm>
            <a:off x="2176088" y="5230186"/>
            <a:ext cx="4791824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Потенційні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потенційні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означених</a:t>
            </a:r>
            <a:r>
              <a:rPr lang="ru-RU" dirty="0" smtClean="0">
                <a:solidFill>
                  <a:schemeClr val="tx1"/>
                </a:solidFill>
              </a:rPr>
              <a:t> проблем.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03648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723629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653680" y="2204864"/>
            <a:ext cx="522408" cy="3025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6444208" y="3078304"/>
            <a:ext cx="1042120" cy="215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5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472"/>
            <a:ext cx="8229600" cy="1143000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730" r="4762" b="5936"/>
          <a:stretch/>
        </p:blipFill>
        <p:spPr bwMode="auto">
          <a:xfrm>
            <a:off x="1187624" y="1196752"/>
            <a:ext cx="6768752" cy="388843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4"/>
          <p:cNvSpPr/>
          <p:nvPr/>
        </p:nvSpPr>
        <p:spPr>
          <a:xfrm>
            <a:off x="1746820" y="5230186"/>
            <a:ext cx="5741504" cy="143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Обрати одну з проблем.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Позначити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можливі</a:t>
            </a:r>
            <a:r>
              <a:rPr lang="ru-RU" dirty="0" smtClean="0">
                <a:solidFill>
                  <a:schemeClr val="tx1"/>
                </a:solidFill>
              </a:rPr>
              <a:t> причини </a:t>
            </a:r>
            <a:r>
              <a:rPr lang="ru-RU" dirty="0" err="1" smtClean="0">
                <a:solidFill>
                  <a:schemeClr val="tx1"/>
                </a:solidFill>
              </a:rPr>
              <a:t>виникнення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Вибрати потенційні можливості її вирішення.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Перейти до наступної проблеми.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37592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937592" y="6092990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7706344" y="566436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187624" y="2060848"/>
            <a:ext cx="3600400" cy="3169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0"/>
          </p:cNvCxnSpPr>
          <p:nvPr/>
        </p:nvCxnSpPr>
        <p:spPr>
          <a:xfrm flipV="1">
            <a:off x="1187624" y="3645517"/>
            <a:ext cx="2952328" cy="244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H="1" flipV="1">
            <a:off x="7020272" y="4221088"/>
            <a:ext cx="936104" cy="1443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3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  <a:latin typeface="+mn-lt"/>
              </a:rPr>
              <a:t>Візитна картка класу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960" r="4762" b="6392"/>
          <a:stretch/>
        </p:blipFill>
        <p:spPr bwMode="auto">
          <a:xfrm>
            <a:off x="251521" y="764704"/>
            <a:ext cx="4464496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209" t="10959" r="4750" b="6382"/>
          <a:stretch/>
        </p:blipFill>
        <p:spPr bwMode="auto">
          <a:xfrm>
            <a:off x="4542959" y="1988840"/>
            <a:ext cx="4383420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4"/>
          <p:cNvSpPr/>
          <p:nvPr/>
        </p:nvSpPr>
        <p:spPr>
          <a:xfrm>
            <a:off x="1007604" y="5230186"/>
            <a:ext cx="7128792" cy="143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3-4 </a:t>
            </a:r>
            <a:r>
              <a:rPr lang="ru-RU" dirty="0" err="1" smtClean="0">
                <a:solidFill>
                  <a:schemeClr val="tx1"/>
                </a:solidFill>
              </a:rPr>
              <a:t>задачі</a:t>
            </a:r>
            <a:r>
              <a:rPr lang="ru-RU" dirty="0" smtClean="0">
                <a:solidFill>
                  <a:schemeClr val="tx1"/>
                </a:solidFill>
              </a:rPr>
              <a:t>, що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вирішуватися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семестра.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Відредагувати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формулювання</a:t>
            </a:r>
            <a:r>
              <a:rPr lang="ru-RU" dirty="0" smtClean="0">
                <a:solidFill>
                  <a:schemeClr val="tx1"/>
                </a:solidFill>
              </a:rPr>
              <a:t> задач.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Зберегти зміни.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Роздрукувати візитну  картку чи виховні завдання.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рямокутник 6"/>
          <p:cNvSpPr/>
          <p:nvPr/>
        </p:nvSpPr>
        <p:spPr>
          <a:xfrm>
            <a:off x="645473" y="4318654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2090118" y="431865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sp>
        <p:nvSpPr>
          <p:cNvPr id="10" name="Прямокутник 6"/>
          <p:cNvSpPr/>
          <p:nvPr/>
        </p:nvSpPr>
        <p:spPr>
          <a:xfrm>
            <a:off x="831641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3</a:t>
            </a:r>
          </a:p>
        </p:txBody>
      </p:sp>
      <p:sp>
        <p:nvSpPr>
          <p:cNvPr id="11" name="Прямокутник 6"/>
          <p:cNvSpPr/>
          <p:nvPr/>
        </p:nvSpPr>
        <p:spPr>
          <a:xfrm>
            <a:off x="3491880" y="4307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</a:t>
            </a:r>
          </a:p>
        </p:txBody>
      </p:sp>
      <p:cxnSp>
        <p:nvCxnSpPr>
          <p:cNvPr id="3" name="Прямая со стрелкой 2"/>
          <p:cNvCxnSpPr>
            <a:stCxn id="8" idx="0"/>
          </p:cNvCxnSpPr>
          <p:nvPr/>
        </p:nvCxnSpPr>
        <p:spPr>
          <a:xfrm flipV="1">
            <a:off x="895505" y="2852936"/>
            <a:ext cx="3460471" cy="146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V="1">
            <a:off x="2340150" y="4077072"/>
            <a:ext cx="2875930" cy="241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H="1" flipV="1">
            <a:off x="7668344" y="4521447"/>
            <a:ext cx="898104" cy="708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На початку роботи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над проектом класного керівника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необхідно створити графічну сітку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 технологічному модулі «ПРОГРАМУВАННЯ»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002060"/>
                </a:solidFill>
              </a:rPr>
              <a:t>«ПРОГРАМУВАННЯ»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1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8" name="Объект 17"/>
          <p:cNvPicPr>
            <a:picLocks noGrp="1"/>
          </p:cNvPicPr>
          <p:nvPr>
            <p:ph idx="1"/>
          </p:nvPr>
        </p:nvPicPr>
        <p:blipFill rotWithShape="1">
          <a:blip r:embed="rId2"/>
          <a:srcRect l="2952" t="10502" r="4108" b="8436"/>
          <a:stretch/>
        </p:blipFill>
        <p:spPr bwMode="auto">
          <a:xfrm>
            <a:off x="457200" y="1447224"/>
            <a:ext cx="8229600" cy="40355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 зі стрілкою 6"/>
          <p:cNvCxnSpPr/>
          <p:nvPr/>
        </p:nvCxnSpPr>
        <p:spPr>
          <a:xfrm flipV="1">
            <a:off x="971600" y="2636912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flipV="1">
            <a:off x="1115616" y="3284984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2267744" y="4077072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flipH="1">
            <a:off x="2987824" y="400506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 flipH="1" flipV="1">
            <a:off x="4572000" y="4005064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 flipH="1" flipV="1">
            <a:off x="6084168" y="3933056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 4"/>
          <p:cNvSpPr/>
          <p:nvPr/>
        </p:nvSpPr>
        <p:spPr>
          <a:xfrm>
            <a:off x="4427984" y="4700383"/>
            <a:ext cx="4032448" cy="198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Програмування.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Граф-сітки класних керівників.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рік.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семестр.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Підтвердити прізвище педагога.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Продовжити.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1560" y="314096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611560" y="393305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11560" y="471185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1475656" y="515719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7524328" y="31152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7524328" y="407707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91580" y="2780928"/>
            <a:ext cx="684076" cy="33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0"/>
          </p:cNvCxnSpPr>
          <p:nvPr/>
        </p:nvCxnSpPr>
        <p:spPr>
          <a:xfrm flipV="1">
            <a:off x="791580" y="342900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3"/>
          </p:cNvCxnSpPr>
          <p:nvPr/>
        </p:nvCxnSpPr>
        <p:spPr>
          <a:xfrm flipV="1">
            <a:off x="971600" y="4581128"/>
            <a:ext cx="1620180" cy="274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3"/>
          </p:cNvCxnSpPr>
          <p:nvPr/>
        </p:nvCxnSpPr>
        <p:spPr>
          <a:xfrm flipV="1">
            <a:off x="1835696" y="4999890"/>
            <a:ext cx="756084" cy="301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1"/>
          </p:cNvCxnSpPr>
          <p:nvPr/>
        </p:nvCxnSpPr>
        <p:spPr>
          <a:xfrm flipH="1">
            <a:off x="4211960" y="3259256"/>
            <a:ext cx="3312368" cy="421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660232" y="422108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</a:t>
            </a: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рок 2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l="3210" t="38813" r="4493" b="31274"/>
          <a:stretch/>
        </p:blipFill>
        <p:spPr bwMode="auto">
          <a:xfrm>
            <a:off x="395536" y="1592796"/>
            <a:ext cx="8229600" cy="149955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3257854" y="3418696"/>
            <a:ext cx="273630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1. Завантажити ДЕМО.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257854" y="5805264"/>
            <a:ext cx="273630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2. Вибрати графічну сітку.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3. Завантажити.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2953" t="38357" r="4493" b="16203"/>
          <a:stretch/>
        </p:blipFill>
        <p:spPr bwMode="auto">
          <a:xfrm>
            <a:off x="467544" y="4100666"/>
            <a:ext cx="8136904" cy="151638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>
            <a:stCxn id="10" idx="1"/>
          </p:cNvCxnSpPr>
          <p:nvPr/>
        </p:nvCxnSpPr>
        <p:spPr>
          <a:xfrm flipH="1" flipV="1">
            <a:off x="1619672" y="2708920"/>
            <a:ext cx="1638182" cy="96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4" idx="1"/>
          </p:cNvCxnSpPr>
          <p:nvPr/>
        </p:nvCxnSpPr>
        <p:spPr>
          <a:xfrm flipH="1" flipV="1">
            <a:off x="1907704" y="5373216"/>
            <a:ext cx="1350150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4" idx="1"/>
          </p:cNvCxnSpPr>
          <p:nvPr/>
        </p:nvCxnSpPr>
        <p:spPr>
          <a:xfrm flipH="1" flipV="1">
            <a:off x="1619672" y="5013176"/>
            <a:ext cx="1638182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4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3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3209" t="10274" r="4621" b="5696"/>
          <a:stretch/>
        </p:blipFill>
        <p:spPr bwMode="auto">
          <a:xfrm>
            <a:off x="467544" y="1412776"/>
            <a:ext cx="8229600" cy="421826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0937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11"/>
          <p:cNvSpPr/>
          <p:nvPr/>
        </p:nvSpPr>
        <p:spPr>
          <a:xfrm>
            <a:off x="1380046" y="6022275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0" name="Прямокутник 10"/>
          <p:cNvSpPr/>
          <p:nvPr/>
        </p:nvSpPr>
        <p:spPr>
          <a:xfrm>
            <a:off x="3851920" y="597695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026" idx="2"/>
          </p:cNvCxnSpPr>
          <p:nvPr/>
        </p:nvCxnSpPr>
        <p:spPr>
          <a:xfrm flipH="1">
            <a:off x="6588224" y="3484650"/>
            <a:ext cx="1640979" cy="1090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0"/>
          </p:cNvCxnSpPr>
          <p:nvPr/>
        </p:nvCxnSpPr>
        <p:spPr>
          <a:xfrm flipH="1" flipV="1">
            <a:off x="1907704" y="4575113"/>
            <a:ext cx="2124236" cy="140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0"/>
          </p:cNvCxnSpPr>
          <p:nvPr/>
        </p:nvCxnSpPr>
        <p:spPr>
          <a:xfrm flipV="1">
            <a:off x="1560066" y="3906371"/>
            <a:ext cx="0" cy="2115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кутник 3"/>
          <p:cNvSpPr/>
          <p:nvPr/>
        </p:nvSpPr>
        <p:spPr>
          <a:xfrm>
            <a:off x="4391980" y="5085184"/>
            <a:ext cx="4392488" cy="1467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C0000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Додати види роботи.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Закріпити за потрібними розділами.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Скопіювати на поточний рік.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>
            <a:stCxn id="10" idx="0"/>
          </p:cNvCxnSpPr>
          <p:nvPr/>
        </p:nvCxnSpPr>
        <p:spPr>
          <a:xfrm flipH="1" flipV="1">
            <a:off x="3491880" y="4964323"/>
            <a:ext cx="540060" cy="1012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Моделювання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сюжетної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лінії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проектів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класного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керівника</a:t>
            </a: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 відбувається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в технологічному модулі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«МОДЕЛЮВАННЯ»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002060"/>
                </a:solidFill>
              </a:rPr>
              <a:t>«МОДЕЛЮВАННЯ»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1026"/>
          <p:cNvSpPr>
            <a:spLocks noChangeArrowheads="1"/>
          </p:cNvSpPr>
          <p:nvPr/>
        </p:nvSpPr>
        <p:spPr bwMode="auto">
          <a:xfrm>
            <a:off x="197414" y="233368"/>
            <a:ext cx="2228850" cy="152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Сім</a:t>
            </a:r>
            <a:r>
              <a:rPr lang="en-US" dirty="0" smtClean="0">
                <a:solidFill>
                  <a:srgbClr val="002060"/>
                </a:solidFill>
              </a:rPr>
              <a:t>’</a:t>
            </a:r>
            <a:r>
              <a:rPr lang="ru-RU" dirty="0" smtClean="0">
                <a:solidFill>
                  <a:srgbClr val="002060"/>
                </a:solidFill>
              </a:rPr>
              <a:t>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603" name="Oval 1027"/>
          <p:cNvSpPr>
            <a:spLocks noChangeArrowheads="1"/>
          </p:cNvSpPr>
          <p:nvPr/>
        </p:nvSpPr>
        <p:spPr bwMode="auto">
          <a:xfrm>
            <a:off x="6566620" y="233368"/>
            <a:ext cx="2319338" cy="1500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Класний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колектив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604" name="Oval 1028"/>
          <p:cNvSpPr>
            <a:spLocks noChangeArrowheads="1"/>
          </p:cNvSpPr>
          <p:nvPr/>
        </p:nvSpPr>
        <p:spPr bwMode="auto">
          <a:xfrm>
            <a:off x="3124200" y="2174087"/>
            <a:ext cx="2895600" cy="15763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ОСОБИСТІСТЬ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606" name="Rectangle 1030"/>
          <p:cNvSpPr>
            <a:spLocks noChangeArrowheads="1"/>
          </p:cNvSpPr>
          <p:nvPr/>
        </p:nvSpPr>
        <p:spPr bwMode="auto">
          <a:xfrm>
            <a:off x="67096" y="2336913"/>
            <a:ext cx="2571750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Педагогічний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колектив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607" name="Rectangle 1031"/>
          <p:cNvSpPr>
            <a:spLocks noChangeArrowheads="1"/>
          </p:cNvSpPr>
          <p:nvPr/>
        </p:nvSpPr>
        <p:spPr bwMode="auto">
          <a:xfrm>
            <a:off x="142875" y="3750474"/>
            <a:ext cx="2428875" cy="928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Освітній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процес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608" name="Rectangle 1032"/>
          <p:cNvSpPr>
            <a:spLocks noChangeArrowheads="1"/>
          </p:cNvSpPr>
          <p:nvPr/>
        </p:nvSpPr>
        <p:spPr bwMode="auto">
          <a:xfrm>
            <a:off x="6439733" y="3690332"/>
            <a:ext cx="2500312" cy="928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Класний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керівник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609" name="Rectangle 1033"/>
          <p:cNvSpPr>
            <a:spLocks noChangeArrowheads="1"/>
          </p:cNvSpPr>
          <p:nvPr/>
        </p:nvSpPr>
        <p:spPr bwMode="auto">
          <a:xfrm>
            <a:off x="654844" y="5141434"/>
            <a:ext cx="298105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Засоби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масової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інформації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303" name="Прямоугольник 16"/>
          <p:cNvSpPr>
            <a:spLocks noChangeArrowheads="1"/>
          </p:cNvSpPr>
          <p:nvPr/>
        </p:nvSpPr>
        <p:spPr bwMode="auto">
          <a:xfrm>
            <a:off x="2750344" y="268929"/>
            <a:ext cx="3643312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Чинники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фактори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впливу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 err="1" smtClean="0">
                <a:solidFill>
                  <a:srgbClr val="002060"/>
                </a:solidFill>
              </a:rPr>
              <a:t>особистісний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розвиток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учня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2304" name="Прямоугольник 17"/>
          <p:cNvSpPr>
            <a:spLocks noChangeArrowheads="1"/>
          </p:cNvSpPr>
          <p:nvPr/>
        </p:nvSpPr>
        <p:spPr bwMode="auto">
          <a:xfrm>
            <a:off x="6228184" y="2174086"/>
            <a:ext cx="2819699" cy="1182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Статус </a:t>
            </a:r>
            <a:r>
              <a:rPr lang="ru-RU" dirty="0" err="1" smtClean="0">
                <a:solidFill>
                  <a:srgbClr val="002060"/>
                </a:solidFill>
              </a:rPr>
              <a:t>учня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класному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колективі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95980" y="3663698"/>
            <a:ext cx="1310530" cy="569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264632" y="1475045"/>
            <a:ext cx="1097062" cy="10444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505348" y="3815406"/>
            <a:ext cx="1033388" cy="1326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5455971" y="3579930"/>
            <a:ext cx="937685" cy="8104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444633" y="1442223"/>
            <a:ext cx="1358386" cy="840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767093" y="3384036"/>
            <a:ext cx="0" cy="260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5603" idx="4"/>
          </p:cNvCxnSpPr>
          <p:nvPr/>
        </p:nvCxnSpPr>
        <p:spPr>
          <a:xfrm flipV="1">
            <a:off x="7726289" y="1733556"/>
            <a:ext cx="0" cy="384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5606" idx="2"/>
            <a:endCxn id="25607" idx="0"/>
          </p:cNvCxnSpPr>
          <p:nvPr/>
        </p:nvCxnSpPr>
        <p:spPr>
          <a:xfrm>
            <a:off x="1352971" y="3194163"/>
            <a:ext cx="4342" cy="5563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041261" y="1773850"/>
            <a:ext cx="0" cy="539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1459335" y="1768985"/>
            <a:ext cx="20543" cy="544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1032"/>
          <p:cNvSpPr>
            <a:spLocks noChangeArrowheads="1"/>
          </p:cNvSpPr>
          <p:nvPr/>
        </p:nvSpPr>
        <p:spPr bwMode="auto">
          <a:xfrm>
            <a:off x="6393656" y="5075946"/>
            <a:ext cx="2282799" cy="928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Рефепентні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групи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вулиця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8" name="Rectangle 1032"/>
          <p:cNvSpPr>
            <a:spLocks noChangeArrowheads="1"/>
          </p:cNvSpPr>
          <p:nvPr/>
        </p:nvSpPr>
        <p:spPr bwMode="auto">
          <a:xfrm>
            <a:off x="4146389" y="5134290"/>
            <a:ext cx="1873411" cy="928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Друзі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H="1" flipV="1">
            <a:off x="4953412" y="3754824"/>
            <a:ext cx="3127" cy="1379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5204555" y="3683938"/>
            <a:ext cx="1362065" cy="13636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647378" y="2809626"/>
            <a:ext cx="476822" cy="322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2304" idx="1"/>
          </p:cNvCxnSpPr>
          <p:nvPr/>
        </p:nvCxnSpPr>
        <p:spPr>
          <a:xfrm flipH="1">
            <a:off x="6019800" y="2765539"/>
            <a:ext cx="208384" cy="76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 autoUpdateAnimBg="0"/>
      <p:bldP spid="25603" grpId="0" animBg="1" autoUpdateAnimBg="0"/>
      <p:bldP spid="25604" grpId="0" animBg="1" autoUpdateAnimBg="0"/>
      <p:bldP spid="25606" grpId="0" animBg="1" autoUpdateAnimBg="0"/>
      <p:bldP spid="25607" grpId="0" animBg="1" autoUpdateAnimBg="0"/>
      <p:bldP spid="25608" grpId="0" animBg="1" autoUpdateAnimBg="0"/>
      <p:bldP spid="25609" grpId="0" animBg="1" autoUpdateAnimBg="0"/>
      <p:bldP spid="57" grpId="0" animBg="1" autoUpdateAnimBg="0"/>
      <p:bldP spid="5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43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Моделювання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сюжетної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лінії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проекту </a:t>
            </a:r>
            <a:r>
              <a:rPr lang="ru-RU" sz="2800" b="1" dirty="0" smtClean="0">
                <a:solidFill>
                  <a:srgbClr val="002060"/>
                </a:solidFill>
              </a:rPr>
              <a:t>класного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керівника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Крок</a:t>
            </a:r>
            <a:r>
              <a:rPr lang="ru-RU" sz="2800" b="1" dirty="0" smtClean="0">
                <a:solidFill>
                  <a:srgbClr val="002060"/>
                </a:solidFill>
              </a:rPr>
              <a:t> 1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028334" y="540096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3275856" y="5423658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7956376" y="3994879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11858" t="8266" r="12981" b="13626"/>
          <a:stretch/>
        </p:blipFill>
        <p:spPr bwMode="auto">
          <a:xfrm>
            <a:off x="827584" y="1195034"/>
            <a:ext cx="6552728" cy="3674125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866911" y="4869159"/>
            <a:ext cx="3888432" cy="1466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рік і семестр.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Підтвердити прізвище вчителя.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Продовжити.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242648" y="4017572"/>
            <a:ext cx="373332" cy="121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0"/>
          </p:cNvCxnSpPr>
          <p:nvPr/>
        </p:nvCxnSpPr>
        <p:spPr>
          <a:xfrm flipV="1">
            <a:off x="3490170" y="2777881"/>
            <a:ext cx="423664" cy="264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622995" y="3322413"/>
            <a:ext cx="2376264" cy="672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кутник 5"/>
          <p:cNvSpPr/>
          <p:nvPr/>
        </p:nvSpPr>
        <p:spPr>
          <a:xfrm>
            <a:off x="1427934" y="6033695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8" name="Пряма зі стрілкою 7"/>
          <p:cNvCxnSpPr/>
          <p:nvPr/>
        </p:nvCxnSpPr>
        <p:spPr>
          <a:xfrm rot="5400000" flipH="1" flipV="1">
            <a:off x="857224" y="52149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 8"/>
          <p:cNvSpPr/>
          <p:nvPr/>
        </p:nvSpPr>
        <p:spPr>
          <a:xfrm>
            <a:off x="2555776" y="6033695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7596336" y="285293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Моделювання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сюжетної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лінії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проекту </a:t>
            </a:r>
            <a:r>
              <a:rPr lang="ru-RU" sz="2800" b="1" dirty="0" smtClean="0">
                <a:solidFill>
                  <a:srgbClr val="002060"/>
                </a:solidFill>
              </a:rPr>
              <a:t>класного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керівника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Крок</a:t>
            </a:r>
            <a:r>
              <a:rPr lang="ru-RU" sz="2800" b="1" dirty="0" smtClean="0">
                <a:solidFill>
                  <a:srgbClr val="002060"/>
                </a:solidFill>
              </a:rPr>
              <a:t> 2</a:t>
            </a:r>
            <a:endParaRPr lang="ru-RU" sz="2800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2"/>
          <a:srcRect l="12019" t="8552" r="13141" b="4790"/>
          <a:stretch/>
        </p:blipFill>
        <p:spPr bwMode="auto">
          <a:xfrm>
            <a:off x="966048" y="1445442"/>
            <a:ext cx="5832648" cy="405868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рямокутник 3"/>
          <p:cNvSpPr/>
          <p:nvPr/>
        </p:nvSpPr>
        <p:spPr>
          <a:xfrm>
            <a:off x="3917218" y="4293096"/>
            <a:ext cx="4867250" cy="2422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C0000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З банку програм  обрати потрібну програму.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Перетягнути програму на поле моделювання.</a:t>
            </a:r>
          </a:p>
          <a:p>
            <a:pPr marL="342900" indent="-342900" algn="just">
              <a:buAutoNum type="arabicPeriod"/>
            </a:pPr>
            <a:r>
              <a:rPr lang="uk-UA" u="sng" dirty="0" smtClean="0">
                <a:solidFill>
                  <a:schemeClr val="tx1"/>
                </a:solidFill>
                <a:cs typeface="Times New Roman" pitchFamily="18" charset="0"/>
              </a:rPr>
              <a:t>Примітка: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Програма обирається таким чином, щоб її завдання максимально збігалися із сконструйованими задачами класного колективу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>
            <a:stCxn id="6" idx="0"/>
          </p:cNvCxnSpPr>
          <p:nvPr/>
        </p:nvCxnSpPr>
        <p:spPr>
          <a:xfrm flipH="1" flipV="1">
            <a:off x="1427934" y="3514125"/>
            <a:ext cx="214314" cy="2519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0"/>
          </p:cNvCxnSpPr>
          <p:nvPr/>
        </p:nvCxnSpPr>
        <p:spPr>
          <a:xfrm flipV="1">
            <a:off x="1642248" y="4869161"/>
            <a:ext cx="214314" cy="1164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0"/>
          </p:cNvCxnSpPr>
          <p:nvPr/>
        </p:nvCxnSpPr>
        <p:spPr>
          <a:xfrm flipV="1">
            <a:off x="2770090" y="3789040"/>
            <a:ext cx="1801910" cy="2244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55576" y="1741271"/>
            <a:ext cx="2664296" cy="9144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13218" y="1544006"/>
            <a:ext cx="2870092" cy="111166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18" idx="1"/>
          </p:cNvCxnSpPr>
          <p:nvPr/>
        </p:nvCxnSpPr>
        <p:spPr>
          <a:xfrm flipH="1" flipV="1">
            <a:off x="2770090" y="2492896"/>
            <a:ext cx="4826246" cy="574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8" idx="1"/>
          </p:cNvCxnSpPr>
          <p:nvPr/>
        </p:nvCxnSpPr>
        <p:spPr>
          <a:xfrm flipH="1" flipV="1">
            <a:off x="5724128" y="2492896"/>
            <a:ext cx="1872208" cy="574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8280920" cy="89438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Моделювання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сюжетної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лінії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проекту </a:t>
            </a:r>
            <a:r>
              <a:rPr lang="ru-RU" sz="2800" b="1" dirty="0" smtClean="0">
                <a:solidFill>
                  <a:srgbClr val="002060"/>
                </a:solidFill>
              </a:rPr>
              <a:t>класного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керівника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Крок</a:t>
            </a:r>
            <a:r>
              <a:rPr lang="ru-RU" sz="2800" b="1" dirty="0" smtClean="0">
                <a:solidFill>
                  <a:srgbClr val="002060"/>
                </a:solidFill>
              </a:rPr>
              <a:t> 3</a:t>
            </a:r>
            <a:endParaRPr lang="ru-RU" sz="28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7236296" y="2454267"/>
            <a:ext cx="428628" cy="39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12339" t="9977" r="13302" b="4505"/>
          <a:stretch/>
        </p:blipFill>
        <p:spPr bwMode="auto">
          <a:xfrm>
            <a:off x="1187624" y="1484784"/>
            <a:ext cx="5328592" cy="336419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кутник 4"/>
          <p:cNvSpPr/>
          <p:nvPr/>
        </p:nvSpPr>
        <p:spPr>
          <a:xfrm>
            <a:off x="539552" y="5057030"/>
            <a:ext cx="8064896" cy="1612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допомогою кнопок «Додати», «Вилучити» визначити структуру проекту.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Натиснути кнопку «Проектування змісту».</a:t>
            </a:r>
          </a:p>
          <a:p>
            <a:pPr marL="342900" indent="-342900" algn="just">
              <a:buAutoNum type="arabicPeriod"/>
            </a:pPr>
            <a:r>
              <a:rPr lang="uk-UA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Примітка: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Є можливість створення власного проекту за допомогою кнопки «Новий проект».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7236296" y="3735617"/>
            <a:ext cx="428628" cy="39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16" name="Прямокутник 5"/>
          <p:cNvSpPr/>
          <p:nvPr/>
        </p:nvSpPr>
        <p:spPr>
          <a:xfrm>
            <a:off x="4456200" y="3166882"/>
            <a:ext cx="428628" cy="39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6" idx="1"/>
            <a:endCxn id="6" idx="1"/>
          </p:cNvCxnSpPr>
          <p:nvPr/>
        </p:nvCxnSpPr>
        <p:spPr>
          <a:xfrm>
            <a:off x="7236296" y="265097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056736" y="4155659"/>
            <a:ext cx="828092" cy="49747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6" idx="1"/>
            <a:endCxn id="17" idx="7"/>
          </p:cNvCxnSpPr>
          <p:nvPr/>
        </p:nvCxnSpPr>
        <p:spPr>
          <a:xfrm flipH="1">
            <a:off x="4763557" y="2650977"/>
            <a:ext cx="2472739" cy="1577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1"/>
          </p:cNvCxnSpPr>
          <p:nvPr/>
        </p:nvCxnSpPr>
        <p:spPr>
          <a:xfrm flipH="1">
            <a:off x="5796136" y="3932327"/>
            <a:ext cx="1440160" cy="472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2"/>
          </p:cNvCxnSpPr>
          <p:nvPr/>
        </p:nvCxnSpPr>
        <p:spPr>
          <a:xfrm flipH="1">
            <a:off x="3851920" y="3560301"/>
            <a:ext cx="818594" cy="844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002060"/>
                </a:solidFill>
              </a:rPr>
              <a:t>Цілепокладання</a:t>
            </a:r>
            <a:r>
              <a:rPr lang="uk-UA" sz="3100" b="1" dirty="0" smtClean="0">
                <a:solidFill>
                  <a:schemeClr val="tx2"/>
                </a:solidFill>
              </a:rPr>
              <a:t> </a:t>
            </a:r>
            <a:r>
              <a:rPr lang="uk-UA" sz="3100" b="1" dirty="0" smtClean="0">
                <a:solidFill>
                  <a:schemeClr val="tx2"/>
                </a:solidFill>
              </a:rPr>
              <a:t>сюжетної лінії </a:t>
            </a:r>
            <a:r>
              <a:rPr lang="uk-UA" sz="3100" b="1" dirty="0" smtClean="0">
                <a:solidFill>
                  <a:srgbClr val="002060"/>
                </a:solidFill>
              </a:rPr>
              <a:t>проекту. Крок 4 </a:t>
            </a: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668344" y="2773098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3337" t="10502" r="4622" b="5696"/>
          <a:stretch/>
        </p:blipFill>
        <p:spPr bwMode="auto">
          <a:xfrm>
            <a:off x="755575" y="1321688"/>
            <a:ext cx="6055551" cy="333144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кутник 4"/>
          <p:cNvSpPr/>
          <p:nvPr/>
        </p:nvSpPr>
        <p:spPr>
          <a:xfrm>
            <a:off x="4866911" y="5013176"/>
            <a:ext cx="3372937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Натиснути кнопку «Цілепокладання».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5" idx="1"/>
          </p:cNvCxnSpPr>
          <p:nvPr/>
        </p:nvCxnSpPr>
        <p:spPr>
          <a:xfrm flipH="1">
            <a:off x="5292080" y="2987412"/>
            <a:ext cx="2376264" cy="1377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tx2"/>
                </a:solidFill>
              </a:rPr>
              <a:t>Створення змісту сюжетної лінії </a:t>
            </a:r>
            <a:r>
              <a:rPr lang="uk-UA" sz="3100" b="1" dirty="0" smtClean="0">
                <a:solidFill>
                  <a:srgbClr val="002060"/>
                </a:solidFill>
              </a:rPr>
              <a:t>проекту. Крок 4</a:t>
            </a:r>
            <a:r>
              <a:rPr lang="uk-UA" sz="3100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/>
            </a:r>
            <a:br>
              <a:rPr lang="uk-UA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539552" y="227687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7884368" y="227687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539552" y="3277093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7912484" y="3337906"/>
            <a:ext cx="428628" cy="52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539552" y="430056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2"/>
          <a:srcRect l="3081" t="12557" r="4493" b="5925"/>
          <a:stretch/>
        </p:blipFill>
        <p:spPr bwMode="auto">
          <a:xfrm>
            <a:off x="1547664" y="1268760"/>
            <a:ext cx="6048672" cy="344612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Прямокутник 3"/>
          <p:cNvSpPr/>
          <p:nvPr/>
        </p:nvSpPr>
        <p:spPr>
          <a:xfrm>
            <a:off x="1432622" y="4929198"/>
            <a:ext cx="6667769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C0000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Активувати проект, модуль.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Обрати потрібну назву модулю.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Вибрати необхідний структурний елемент та зробити зміни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Проставити кількість годин (міні-модулів).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Надрукувати сюжетну лінію </a:t>
            </a:r>
            <a:r>
              <a:rPr lang="uk-UA" dirty="0" smtClean="0">
                <a:solidFill>
                  <a:schemeClr val="tx1"/>
                </a:solidFill>
              </a:rPr>
              <a:t>змісту проекту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 flipV="1">
            <a:off x="968180" y="1844824"/>
            <a:ext cx="1011532" cy="646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5" idx="3"/>
          </p:cNvCxnSpPr>
          <p:nvPr/>
        </p:nvCxnSpPr>
        <p:spPr>
          <a:xfrm flipV="1">
            <a:off x="968180" y="2060848"/>
            <a:ext cx="3315788" cy="1430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</p:cNvCxnSpPr>
          <p:nvPr/>
        </p:nvCxnSpPr>
        <p:spPr>
          <a:xfrm flipV="1">
            <a:off x="968180" y="2705500"/>
            <a:ext cx="3315788" cy="785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3"/>
          </p:cNvCxnSpPr>
          <p:nvPr/>
        </p:nvCxnSpPr>
        <p:spPr>
          <a:xfrm flipV="1">
            <a:off x="968180" y="3337906"/>
            <a:ext cx="3315788" cy="153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1"/>
          </p:cNvCxnSpPr>
          <p:nvPr/>
        </p:nvCxnSpPr>
        <p:spPr>
          <a:xfrm flipH="1">
            <a:off x="5580112" y="2491186"/>
            <a:ext cx="2304256" cy="110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8" idx="1"/>
          </p:cNvCxnSpPr>
          <p:nvPr/>
        </p:nvCxnSpPr>
        <p:spPr>
          <a:xfrm flipH="1">
            <a:off x="7020272" y="3599477"/>
            <a:ext cx="892212" cy="477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8" idx="1"/>
          </p:cNvCxnSpPr>
          <p:nvPr/>
        </p:nvCxnSpPr>
        <p:spPr>
          <a:xfrm flipH="1" flipV="1">
            <a:off x="7020272" y="1844824"/>
            <a:ext cx="892212" cy="1754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1" idx="3"/>
          </p:cNvCxnSpPr>
          <p:nvPr/>
        </p:nvCxnSpPr>
        <p:spPr>
          <a:xfrm>
            <a:off x="968180" y="4514880"/>
            <a:ext cx="723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002060"/>
                </a:solidFill>
              </a:rPr>
              <a:t>«ПЛАНУВАННЯ»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0364" y="27463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Планування реалізації проекту </a:t>
            </a:r>
            <a:r>
              <a:rPr lang="uk-UA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класного керівника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крок 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2"/>
          </p:nvPr>
        </p:nvSpPr>
        <p:spPr>
          <a:xfrm>
            <a:off x="-3996952" y="2564904"/>
            <a:ext cx="3857652" cy="3714776"/>
          </a:xfrm>
        </p:spPr>
        <p:txBody>
          <a:bodyPr/>
          <a:lstStyle/>
          <a:p>
            <a:pPr marL="514350" indent="-514350">
              <a:buNone/>
            </a:pPr>
            <a:r>
              <a:rPr lang="uk-UA" dirty="0" smtClean="0"/>
              <a:t>1.  Технологічний модуль «Планування».</a:t>
            </a:r>
          </a:p>
          <a:p>
            <a:pPr marL="514350" indent="-514350">
              <a:buNone/>
            </a:pPr>
            <a:r>
              <a:rPr lang="uk-UA" dirty="0" smtClean="0"/>
              <a:t>2.   Плани класних колективів.</a:t>
            </a:r>
          </a:p>
          <a:p>
            <a:pPr marL="514350" indent="-514350">
              <a:buNone/>
            </a:pPr>
            <a:r>
              <a:rPr lang="uk-UA" dirty="0" smtClean="0"/>
              <a:t>3. 	Вибрати рік, семестр.</a:t>
            </a:r>
          </a:p>
          <a:p>
            <a:pPr marL="514350" indent="-514350">
              <a:buNone/>
            </a:pPr>
            <a:r>
              <a:rPr lang="uk-UA" dirty="0" smtClean="0"/>
              <a:t>4.	Підтвердити прізвище педагога.</a:t>
            </a:r>
          </a:p>
          <a:p>
            <a:pPr marL="514350" indent="-514350">
              <a:buNone/>
            </a:pPr>
            <a:r>
              <a:rPr lang="uk-UA" dirty="0" smtClean="0"/>
              <a:t>5. 	Продовжити.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337" t="10274" r="4622" b="5696"/>
          <a:stretch/>
        </p:blipFill>
        <p:spPr bwMode="auto">
          <a:xfrm>
            <a:off x="949972" y="1412776"/>
            <a:ext cx="5976664" cy="32403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кутник 4"/>
          <p:cNvSpPr/>
          <p:nvPr/>
        </p:nvSpPr>
        <p:spPr>
          <a:xfrm>
            <a:off x="4866911" y="4869158"/>
            <a:ext cx="3888432" cy="1800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«Планування», плани класних колективів.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Вибрати рік, семестр.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Підтвердити прізвище педагога.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Продовжити.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кутник 14"/>
          <p:cNvSpPr/>
          <p:nvPr/>
        </p:nvSpPr>
        <p:spPr>
          <a:xfrm>
            <a:off x="1547664" y="5554945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1" name="Прямокутник 14"/>
          <p:cNvSpPr/>
          <p:nvPr/>
        </p:nvSpPr>
        <p:spPr>
          <a:xfrm>
            <a:off x="3359381" y="5554945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2" name="Прямокутник 14"/>
          <p:cNvSpPr/>
          <p:nvPr/>
        </p:nvSpPr>
        <p:spPr>
          <a:xfrm>
            <a:off x="7740352" y="4010521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sp>
        <p:nvSpPr>
          <p:cNvPr id="13" name="Прямокутник 14"/>
          <p:cNvSpPr/>
          <p:nvPr/>
        </p:nvSpPr>
        <p:spPr>
          <a:xfrm>
            <a:off x="7740352" y="227687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3" idx="1"/>
          </p:cNvCxnSpPr>
          <p:nvPr/>
        </p:nvCxnSpPr>
        <p:spPr>
          <a:xfrm flipH="1">
            <a:off x="3788009" y="2491186"/>
            <a:ext cx="3952343" cy="43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flipH="1" flipV="1">
            <a:off x="5220072" y="3573016"/>
            <a:ext cx="2520280" cy="651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0"/>
          </p:cNvCxnSpPr>
          <p:nvPr/>
        </p:nvCxnSpPr>
        <p:spPr>
          <a:xfrm flipV="1">
            <a:off x="3573695" y="2491186"/>
            <a:ext cx="566257" cy="3063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0"/>
          </p:cNvCxnSpPr>
          <p:nvPr/>
        </p:nvCxnSpPr>
        <p:spPr>
          <a:xfrm flipV="1">
            <a:off x="1761978" y="4224835"/>
            <a:ext cx="649782" cy="1330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673" y="274638"/>
            <a:ext cx="8498654" cy="11430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Планування реалізації проекту класного керівника. Крок 2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483768" y="5626669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3081" t="11644" r="4493" b="6610"/>
          <a:stretch/>
        </p:blipFill>
        <p:spPr bwMode="auto">
          <a:xfrm>
            <a:off x="1043608" y="1298726"/>
            <a:ext cx="6048672" cy="364244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кутник 4"/>
          <p:cNvSpPr/>
          <p:nvPr/>
        </p:nvSpPr>
        <p:spPr>
          <a:xfrm>
            <a:off x="4386796" y="5140775"/>
            <a:ext cx="3888432" cy="1296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Активувати потрібний модуль.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Вибрати задачі особистісного розвитку, що вирішуються.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кутник 4"/>
          <p:cNvSpPr/>
          <p:nvPr/>
        </p:nvSpPr>
        <p:spPr>
          <a:xfrm>
            <a:off x="7750968" y="3034381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5" idx="0"/>
          </p:cNvCxnSpPr>
          <p:nvPr/>
        </p:nvCxnSpPr>
        <p:spPr>
          <a:xfrm flipH="1" flipV="1">
            <a:off x="1547664" y="2780928"/>
            <a:ext cx="1150418" cy="2845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1"/>
          </p:cNvCxnSpPr>
          <p:nvPr/>
        </p:nvCxnSpPr>
        <p:spPr>
          <a:xfrm flipH="1">
            <a:off x="2698082" y="3212976"/>
            <a:ext cx="505288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74" y="0"/>
            <a:ext cx="8429652" cy="124872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Планування реалізації проекту класного керівника. Крок 3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741173" y="228599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7741173" y="392906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1854081" y="5554945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2"/>
          <a:srcRect l="3723" t="11187" r="4492" b="6153"/>
          <a:stretch/>
        </p:blipFill>
        <p:spPr bwMode="auto">
          <a:xfrm>
            <a:off x="1043608" y="1285860"/>
            <a:ext cx="5976664" cy="336727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кутник 4"/>
          <p:cNvSpPr/>
          <p:nvPr/>
        </p:nvSpPr>
        <p:spPr>
          <a:xfrm>
            <a:off x="3131840" y="4784042"/>
            <a:ext cx="5143388" cy="1885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вид і зазначити зміст роботи, зберегти.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Проектувати учасників освітнього середовища, організаторів  та відповідальних за проект.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Зазначити дату або дати реалізації міні-модуля.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>
            <a:stCxn id="7" idx="1"/>
          </p:cNvCxnSpPr>
          <p:nvPr/>
        </p:nvCxnSpPr>
        <p:spPr>
          <a:xfrm flipH="1" flipV="1">
            <a:off x="4644008" y="1844824"/>
            <a:ext cx="3097165" cy="655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1"/>
          </p:cNvCxnSpPr>
          <p:nvPr/>
        </p:nvCxnSpPr>
        <p:spPr>
          <a:xfrm flipH="1" flipV="1">
            <a:off x="3419872" y="2285992"/>
            <a:ext cx="4321301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7" idx="1"/>
          </p:cNvCxnSpPr>
          <p:nvPr/>
        </p:nvCxnSpPr>
        <p:spPr>
          <a:xfrm flipH="1" flipV="1">
            <a:off x="4427984" y="3140968"/>
            <a:ext cx="3313189" cy="100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7" idx="1"/>
          </p:cNvCxnSpPr>
          <p:nvPr/>
        </p:nvCxnSpPr>
        <p:spPr>
          <a:xfrm flipH="1" flipV="1">
            <a:off x="6588224" y="3140968"/>
            <a:ext cx="1152949" cy="100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3" idx="0"/>
          </p:cNvCxnSpPr>
          <p:nvPr/>
        </p:nvCxnSpPr>
        <p:spPr>
          <a:xfrm flipV="1">
            <a:off x="2068395" y="4357694"/>
            <a:ext cx="775413" cy="1197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3" idx="0"/>
          </p:cNvCxnSpPr>
          <p:nvPr/>
        </p:nvCxnSpPr>
        <p:spPr>
          <a:xfrm flipV="1">
            <a:off x="2068395" y="4357694"/>
            <a:ext cx="1963545" cy="1197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673" y="274638"/>
            <a:ext cx="84986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Планування реалізації проекту класного керівника. Крок 4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483768" y="5626669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9" name="Прямокутник 4"/>
          <p:cNvSpPr/>
          <p:nvPr/>
        </p:nvSpPr>
        <p:spPr>
          <a:xfrm>
            <a:off x="4386796" y="5140775"/>
            <a:ext cx="3888432" cy="1296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Роздрукувати потрібні типи планів роботи класного керівника на семестр.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2"/>
          <a:srcRect l="3209" t="10730" r="4750" b="5925"/>
          <a:stretch/>
        </p:blipFill>
        <p:spPr bwMode="auto">
          <a:xfrm>
            <a:off x="1446321" y="1316527"/>
            <a:ext cx="6229342" cy="3672408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1619672" y="3176971"/>
            <a:ext cx="1078410" cy="2449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343873" y="3000329"/>
            <a:ext cx="594391" cy="29518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0" name="Rectangle 18"/>
          <p:cNvSpPr>
            <a:spLocks noGrp="1" noRot="1" noChangeArrowheads="1"/>
          </p:cNvSpPr>
          <p:nvPr>
            <p:ph type="title"/>
          </p:nvPr>
        </p:nvSpPr>
        <p:spPr>
          <a:xfrm>
            <a:off x="952500" y="357166"/>
            <a:ext cx="7239000" cy="14156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Використання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сервісу «Універсал-онлайн» дає </a:t>
            </a:r>
            <a:r>
              <a:rPr lang="uk-UA" sz="2800" b="1" dirty="0" smtClean="0">
                <a:solidFill>
                  <a:srgbClr val="002060"/>
                </a:solidFill>
              </a:rPr>
              <a:t>можливість класному керівнику: 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Виявляти проблеми і потенційні можливості та конструювати задачі особистісного розвитку учнів.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Аналізувати результати діагностики учасників освітнього </a:t>
            </a:r>
            <a:r>
              <a:rPr lang="uk-UA" sz="2800" dirty="0" smtClean="0">
                <a:solidFill>
                  <a:srgbClr val="002060"/>
                </a:solidFill>
              </a:rPr>
              <a:t>середовища в динаміці розвитку особистісного розвитку кожного учня.</a:t>
            </a:r>
            <a:endParaRPr lang="uk-UA" sz="28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Створювати </a:t>
            </a:r>
            <a:r>
              <a:rPr lang="uk-UA" sz="2800" dirty="0" smtClean="0">
                <a:solidFill>
                  <a:srgbClr val="002060"/>
                </a:solidFill>
              </a:rPr>
              <a:t>освітні проекти </a:t>
            </a:r>
            <a:r>
              <a:rPr lang="uk-UA" sz="2800" dirty="0" smtClean="0">
                <a:solidFill>
                  <a:srgbClr val="002060"/>
                </a:solidFill>
              </a:rPr>
              <a:t>на індивідуальні, групові та колективні задачі особистісного </a:t>
            </a:r>
            <a:r>
              <a:rPr lang="uk-UA" sz="2800" dirty="0" smtClean="0">
                <a:solidFill>
                  <a:srgbClr val="002060"/>
                </a:solidFill>
              </a:rPr>
              <a:t>розвитку учнів класного колективу.</a:t>
            </a:r>
            <a:endParaRPr lang="uk-UA" sz="28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Планувати реалізацію </a:t>
            </a:r>
            <a:r>
              <a:rPr lang="uk-UA" sz="2800" dirty="0" smtClean="0">
                <a:solidFill>
                  <a:srgbClr val="002060"/>
                </a:solidFill>
              </a:rPr>
              <a:t>проекту </a:t>
            </a:r>
            <a:r>
              <a:rPr lang="uk-UA" sz="2800" dirty="0" smtClean="0">
                <a:solidFill>
                  <a:srgbClr val="002060"/>
                </a:solidFill>
              </a:rPr>
              <a:t>класного </a:t>
            </a:r>
            <a:r>
              <a:rPr lang="uk-UA" sz="2800" dirty="0" smtClean="0">
                <a:solidFill>
                  <a:srgbClr val="002060"/>
                </a:solidFill>
              </a:rPr>
              <a:t>керівника та творити </a:t>
            </a:r>
            <a:r>
              <a:rPr lang="uk-UA" sz="2800" dirty="0" smtClean="0">
                <a:solidFill>
                  <a:srgbClr val="002060"/>
                </a:solidFill>
              </a:rPr>
              <a:t>виховні </a:t>
            </a:r>
            <a:r>
              <a:rPr lang="uk-UA" sz="2800" dirty="0" smtClean="0">
                <a:solidFill>
                  <a:srgbClr val="002060"/>
                </a:solidFill>
              </a:rPr>
              <a:t>сценарії з особистісно-розвивальним змістом.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002060"/>
                </a:solidFill>
              </a:rPr>
              <a:t>«ТВОРЕННЯ»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89" y="254072"/>
            <a:ext cx="810384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Творення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сценарія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виховного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заняття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класним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керівником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Крок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1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619672" y="5335787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3131840" y="5335787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7668344" y="242088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3466" t="10959" r="4877" b="6153"/>
          <a:stretch/>
        </p:blipFill>
        <p:spPr bwMode="auto">
          <a:xfrm>
            <a:off x="1043608" y="1430352"/>
            <a:ext cx="5888692" cy="3268503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кутник 4"/>
          <p:cNvSpPr/>
          <p:nvPr/>
        </p:nvSpPr>
        <p:spPr>
          <a:xfrm>
            <a:off x="4866911" y="4869158"/>
            <a:ext cx="3888432" cy="1800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«Творення», сценарії класного колективу.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Вибрати рік, семестр.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Підтвердити прізвище педагога.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Продовжити.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кутник 7"/>
          <p:cNvSpPr/>
          <p:nvPr/>
        </p:nvSpPr>
        <p:spPr>
          <a:xfrm>
            <a:off x="7668344" y="371703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7" idx="0"/>
          </p:cNvCxnSpPr>
          <p:nvPr/>
        </p:nvCxnSpPr>
        <p:spPr>
          <a:xfrm flipV="1">
            <a:off x="3310435" y="2420888"/>
            <a:ext cx="1261565" cy="2914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0"/>
          </p:cNvCxnSpPr>
          <p:nvPr/>
        </p:nvCxnSpPr>
        <p:spPr>
          <a:xfrm flipV="1">
            <a:off x="1798267" y="4293096"/>
            <a:ext cx="685501" cy="1042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1"/>
          </p:cNvCxnSpPr>
          <p:nvPr/>
        </p:nvCxnSpPr>
        <p:spPr>
          <a:xfrm flipH="1">
            <a:off x="3779912" y="2599483"/>
            <a:ext cx="3888432" cy="325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4" idx="1"/>
          </p:cNvCxnSpPr>
          <p:nvPr/>
        </p:nvCxnSpPr>
        <p:spPr>
          <a:xfrm flipH="1" flipV="1">
            <a:off x="5292080" y="3573016"/>
            <a:ext cx="2376264" cy="322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188640"/>
            <a:ext cx="7242048" cy="1224136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Творення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сценарія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виховного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заняття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класним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керівником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Крок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2</a:t>
            </a:r>
            <a:endParaRPr lang="ru-RU" sz="28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1547664" y="5518942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337" t="11187" r="4621" b="5925"/>
          <a:stretch/>
        </p:blipFill>
        <p:spPr bwMode="auto">
          <a:xfrm>
            <a:off x="971600" y="1700808"/>
            <a:ext cx="6048672" cy="32403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кутник 4"/>
          <p:cNvSpPr/>
          <p:nvPr/>
        </p:nvSpPr>
        <p:spPr>
          <a:xfrm>
            <a:off x="4283968" y="5085184"/>
            <a:ext cx="4471375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проект, модуль, міні-модуль.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Додавання та вилучення етапу чи елементу міні-модулю.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кутник 8"/>
          <p:cNvSpPr/>
          <p:nvPr/>
        </p:nvSpPr>
        <p:spPr>
          <a:xfrm>
            <a:off x="2987824" y="5518942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9" idx="0"/>
          </p:cNvCxnSpPr>
          <p:nvPr/>
        </p:nvCxnSpPr>
        <p:spPr>
          <a:xfrm flipV="1">
            <a:off x="1779838" y="1916832"/>
            <a:ext cx="991962" cy="3602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3" idx="0"/>
          </p:cNvCxnSpPr>
          <p:nvPr/>
        </p:nvCxnSpPr>
        <p:spPr>
          <a:xfrm flipH="1" flipV="1">
            <a:off x="1779837" y="4797152"/>
            <a:ext cx="1440161" cy="721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996792" y="4183712"/>
            <a:ext cx="1058416" cy="62636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endParaRPr lang="uk-UA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Висновок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857250" lvl="1" indent="-4572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Результат особистісного розвитку </a:t>
            </a:r>
            <a:r>
              <a:rPr lang="ru-RU" sz="24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класу</a:t>
            </a:r>
            <a:r>
              <a:rPr lang="ru-RU" sz="2400" b="1" dirty="0" smtClean="0">
                <a:solidFill>
                  <a:srgbClr val="002060"/>
                </a:solidFill>
              </a:rPr>
              <a:t> в першу </a:t>
            </a:r>
            <a:r>
              <a:rPr lang="ru-RU" sz="2400" b="1" dirty="0" err="1" smtClean="0">
                <a:solidFill>
                  <a:srgbClr val="002060"/>
                </a:solidFill>
              </a:rPr>
              <a:t>чергу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залежить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ефективності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реалізації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виховного</a:t>
            </a:r>
            <a:r>
              <a:rPr lang="ru-RU" sz="2400" b="1" dirty="0" smtClean="0">
                <a:solidFill>
                  <a:srgbClr val="002060"/>
                </a:solidFill>
              </a:rPr>
              <a:t> проекту </a:t>
            </a:r>
            <a:r>
              <a:rPr lang="ru-RU" sz="2400" b="1" dirty="0" err="1" smtClean="0">
                <a:solidFill>
                  <a:srgbClr val="002060"/>
                </a:solidFill>
              </a:rPr>
              <a:t>створеного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класним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керівником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виконання</a:t>
            </a:r>
            <a:r>
              <a:rPr lang="ru-RU" sz="2400" b="1" dirty="0" smtClean="0">
                <a:solidFill>
                  <a:srgbClr val="002060"/>
                </a:solidFill>
              </a:rPr>
              <a:t> задач особистісного розвитку кожного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учня</a:t>
            </a:r>
            <a:r>
              <a:rPr lang="ru-RU" sz="2400" b="1" dirty="0" smtClean="0">
                <a:solidFill>
                  <a:srgbClr val="002060"/>
                </a:solidFill>
              </a:rPr>
              <a:t> та класного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колективу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цілому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</a:p>
          <a:p>
            <a:pPr marL="857250" lvl="1" indent="-457200"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</a:rPr>
              <a:t>Реалізація</a:t>
            </a:r>
            <a:r>
              <a:rPr lang="ru-RU" sz="2400" b="1" dirty="0" smtClean="0">
                <a:solidFill>
                  <a:srgbClr val="002060"/>
                </a:solidFill>
              </a:rPr>
              <a:t> задач особистісного розвитку повинна </a:t>
            </a:r>
            <a:r>
              <a:rPr lang="ru-RU" sz="2400" b="1" dirty="0" err="1" smtClean="0">
                <a:solidFill>
                  <a:srgbClr val="002060"/>
                </a:solidFill>
              </a:rPr>
              <a:t>здійснюватись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400" b="1" dirty="0" smtClean="0">
                <a:solidFill>
                  <a:srgbClr val="002060"/>
                </a:solidFill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</a:rPr>
              <a:t>виховному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проекті</a:t>
            </a:r>
            <a:r>
              <a:rPr lang="ru-RU" sz="2400" b="1" dirty="0" smtClean="0">
                <a:solidFill>
                  <a:srgbClr val="002060"/>
                </a:solidFill>
              </a:rPr>
              <a:t> класного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керівника</a:t>
            </a:r>
            <a:r>
              <a:rPr lang="ru-RU" sz="2400" b="1" dirty="0" smtClean="0">
                <a:solidFill>
                  <a:srgbClr val="002060"/>
                </a:solidFill>
              </a:rPr>
              <a:t> а </a:t>
            </a:r>
            <a:r>
              <a:rPr lang="ru-RU" sz="24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2400" b="1" dirty="0" smtClean="0">
                <a:solidFill>
                  <a:srgbClr val="002060"/>
                </a:solidFill>
              </a:rPr>
              <a:t> в проектах закладу освіти, </a:t>
            </a:r>
            <a:r>
              <a:rPr lang="ru-RU" sz="2400" b="1" dirty="0" err="1" smtClean="0">
                <a:solidFill>
                  <a:srgbClr val="002060"/>
                </a:solidFill>
              </a:rPr>
              <a:t>вчителів</a:t>
            </a:r>
            <a:r>
              <a:rPr lang="ru-RU" sz="2400" b="1" dirty="0" smtClean="0">
                <a:solidFill>
                  <a:srgbClr val="002060"/>
                </a:solidFill>
              </a:rPr>
              <a:t>-предметників, </a:t>
            </a:r>
            <a:r>
              <a:rPr lang="ru-RU" sz="2400" b="1" dirty="0" err="1" smtClean="0">
                <a:solidFill>
                  <a:srgbClr val="002060"/>
                </a:solidFill>
              </a:rPr>
              <a:t>психологічної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служби</a:t>
            </a:r>
            <a:r>
              <a:rPr lang="ru-RU" sz="2400" b="1" dirty="0" smtClean="0">
                <a:solidFill>
                  <a:srgbClr val="002060"/>
                </a:solidFill>
              </a:rPr>
              <a:t> при </a:t>
            </a:r>
            <a:r>
              <a:rPr lang="ru-RU" sz="2400" b="1" dirty="0" err="1" smtClean="0">
                <a:solidFill>
                  <a:srgbClr val="002060"/>
                </a:solidFill>
              </a:rPr>
              <a:t>активній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взаємодії</a:t>
            </a:r>
            <a:r>
              <a:rPr lang="ru-RU" sz="2400" b="1" smtClean="0">
                <a:solidFill>
                  <a:srgbClr val="002060"/>
                </a:solidFill>
              </a:rPr>
              <a:t> сімї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громади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76" y="188640"/>
            <a:ext cx="7242048" cy="1224136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Творення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сценарія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виховного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заняття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класним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керівником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Крок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3</a:t>
            </a:r>
            <a:endParaRPr lang="ru-RU" sz="28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7345823" y="3292794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12" name="Прямокутник 4"/>
          <p:cNvSpPr/>
          <p:nvPr/>
        </p:nvSpPr>
        <p:spPr>
          <a:xfrm>
            <a:off x="2228035" y="4941168"/>
            <a:ext cx="6736453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u="sng" dirty="0" smtClean="0">
              <a:solidFill>
                <a:srgbClr val="00206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Визначити час та форму роботи, учасників та відповідальних.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Затвердити дату проведення міні-модуля.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Додати файли із сценарієм заходу чи презентацію, що зберігаються на сервісі.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Роздрукувати сценарій.</a:t>
            </a:r>
          </a:p>
          <a:p>
            <a:pPr marL="342900" indent="-342900"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кутник 8"/>
          <p:cNvSpPr/>
          <p:nvPr/>
        </p:nvSpPr>
        <p:spPr>
          <a:xfrm>
            <a:off x="864252" y="5590950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210" t="10959" r="4622" b="5468"/>
          <a:stretch/>
        </p:blipFill>
        <p:spPr bwMode="auto">
          <a:xfrm>
            <a:off x="687731" y="1484784"/>
            <a:ext cx="5831924" cy="331236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кутник 8"/>
          <p:cNvSpPr/>
          <p:nvPr/>
        </p:nvSpPr>
        <p:spPr>
          <a:xfrm>
            <a:off x="7308304" y="2132856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4" idx="1"/>
          </p:cNvCxnSpPr>
          <p:nvPr/>
        </p:nvCxnSpPr>
        <p:spPr>
          <a:xfrm flipH="1">
            <a:off x="4788024" y="2347170"/>
            <a:ext cx="2520280" cy="36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кутник 8"/>
          <p:cNvSpPr/>
          <p:nvPr/>
        </p:nvSpPr>
        <p:spPr>
          <a:xfrm>
            <a:off x="7308303" y="4465644"/>
            <a:ext cx="46434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13" idx="0"/>
          </p:cNvCxnSpPr>
          <p:nvPr/>
        </p:nvCxnSpPr>
        <p:spPr>
          <a:xfrm flipV="1">
            <a:off x="1096426" y="4437112"/>
            <a:ext cx="1027302" cy="115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1"/>
          </p:cNvCxnSpPr>
          <p:nvPr/>
        </p:nvCxnSpPr>
        <p:spPr>
          <a:xfrm flipH="1">
            <a:off x="3203848" y="3507108"/>
            <a:ext cx="4141975" cy="713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1"/>
          </p:cNvCxnSpPr>
          <p:nvPr/>
        </p:nvCxnSpPr>
        <p:spPr>
          <a:xfrm flipH="1">
            <a:off x="4788024" y="3507108"/>
            <a:ext cx="2557799" cy="930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1"/>
          </p:cNvCxnSpPr>
          <p:nvPr/>
        </p:nvCxnSpPr>
        <p:spPr>
          <a:xfrm flipH="1">
            <a:off x="4139952" y="4679958"/>
            <a:ext cx="3168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Вхід у сервіс «Універсал-онлайн»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r="44809" b="51369"/>
          <a:stretch/>
        </p:blipFill>
        <p:spPr bwMode="auto">
          <a:xfrm>
            <a:off x="1763688" y="1412776"/>
            <a:ext cx="5744787" cy="281362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835696" y="5010668"/>
            <a:ext cx="576064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u="sng" dirty="0" smtClean="0">
              <a:solidFill>
                <a:srgbClr val="002060"/>
              </a:solidFill>
            </a:endParaRPr>
          </a:p>
          <a:p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Ввести запит в пошуковий рядок браузера –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universal-school.com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Вибрати потрібний рядок.</a:t>
            </a:r>
          </a:p>
          <a:p>
            <a:pPr marL="342900" indent="-342900"/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39552" y="280341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8107676" y="3573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0" idx="0"/>
          </p:cNvCxnSpPr>
          <p:nvPr/>
        </p:nvCxnSpPr>
        <p:spPr>
          <a:xfrm flipV="1">
            <a:off x="719572" y="2060848"/>
            <a:ext cx="2412268" cy="74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2" idx="0"/>
          </p:cNvCxnSpPr>
          <p:nvPr/>
        </p:nvCxnSpPr>
        <p:spPr>
          <a:xfrm flipH="1" flipV="1">
            <a:off x="4139952" y="2360124"/>
            <a:ext cx="4147744" cy="121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Введення </a:t>
            </a:r>
            <a:r>
              <a:rPr lang="uk-UA" sz="4000" b="1" dirty="0" err="1" smtClean="0">
                <a:solidFill>
                  <a:srgbClr val="002060"/>
                </a:solidFill>
                <a:cs typeface="Times New Roman" pitchFamily="18" charset="0"/>
              </a:rPr>
              <a:t>логіну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 та паролю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3115" t="30822" r="32230" b="25114"/>
          <a:stretch/>
        </p:blipFill>
        <p:spPr bwMode="auto">
          <a:xfrm>
            <a:off x="2483768" y="1772816"/>
            <a:ext cx="4320480" cy="345638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7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Технологія «КОНСТРУЮВАННЯ»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дозволяє </a:t>
            </a:r>
            <a:r>
              <a:rPr lang="uk-UA" altLang="uk-UA" b="1" dirty="0" smtClean="0">
                <a:solidFill>
                  <a:srgbClr val="002060"/>
                </a:solidFill>
              </a:rPr>
              <a:t>створити тактичні виховні задачі особистісного розвитку учнів класного колективу за результатами аналізу психолого-педагогічної діагностики.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002060"/>
                </a:solidFill>
              </a:rPr>
              <a:t>«КОНСТРУЮВАННЯ»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547813" y="5229225"/>
            <a:ext cx="6048375" cy="1189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Конструювання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задачі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особистісного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розвитку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учнів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>
                <a:solidFill>
                  <a:schemeClr val="tx1"/>
                </a:solidFill>
              </a:rPr>
              <a:t>Вибрати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рік</a:t>
            </a:r>
            <a:r>
              <a:rPr lang="ru-RU" dirty="0">
                <a:solidFill>
                  <a:schemeClr val="tx1"/>
                </a:solidFill>
              </a:rPr>
              <a:t> → </a:t>
            </a:r>
            <a:r>
              <a:rPr lang="ru-RU" dirty="0" smtClean="0">
                <a:solidFill>
                  <a:schemeClr val="tx1"/>
                </a:solidFill>
              </a:rPr>
              <a:t>семестр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>
                <a:solidFill>
                  <a:schemeClr val="tx1"/>
                </a:solidFill>
              </a:rPr>
              <a:t>клас</a:t>
            </a:r>
            <a:r>
              <a:rPr lang="ru-RU" dirty="0">
                <a:solidFill>
                  <a:schemeClr val="tx1"/>
                </a:solidFill>
              </a:rPr>
              <a:t> → </a:t>
            </a:r>
            <a:r>
              <a:rPr lang="ru-RU" dirty="0" err="1">
                <a:solidFill>
                  <a:schemeClr val="tx1"/>
                </a:solidFill>
              </a:rPr>
              <a:t>продовжити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205" t="10730" r="4615" b="6393"/>
          <a:stretch/>
        </p:blipFill>
        <p:spPr bwMode="auto">
          <a:xfrm>
            <a:off x="1832610" y="1628800"/>
            <a:ext cx="5478780" cy="27660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915816" y="4653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5940152" y="4653136"/>
            <a:ext cx="50006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3165848" y="2492896"/>
            <a:ext cx="250031" cy="2160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5724128" y="3429000"/>
            <a:ext cx="466055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67544" y="5230187"/>
            <a:ext cx="2808311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uk-UA" sz="1400" b="1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uk-UA" sz="1200" b="1" u="sng" dirty="0">
                <a:solidFill>
                  <a:schemeClr val="tx1"/>
                </a:solidFill>
              </a:rPr>
              <a:t>Н</a:t>
            </a:r>
            <a:r>
              <a:rPr lang="uk-UA" sz="1200" b="1" dirty="0">
                <a:solidFill>
                  <a:schemeClr val="tx1"/>
                </a:solidFill>
              </a:rPr>
              <a:t> </a:t>
            </a:r>
            <a:r>
              <a:rPr lang="uk-UA" sz="1200" dirty="0">
                <a:solidFill>
                  <a:schemeClr val="tx1"/>
                </a:solidFill>
              </a:rPr>
              <a:t>– напрям розвитку: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 фізичний, 2-психічний, 3-соціальний, 4-духовний</a:t>
            </a:r>
          </a:p>
          <a:p>
            <a:pPr algn="just" eaLnBrk="1" hangingPunct="1">
              <a:defRPr/>
            </a:pPr>
            <a:r>
              <a:rPr lang="uk-UA" sz="1200" b="1" u="sng" dirty="0" smtClean="0">
                <a:solidFill>
                  <a:schemeClr val="tx1"/>
                </a:solidFill>
              </a:rPr>
              <a:t>Ф</a:t>
            </a:r>
            <a:r>
              <a:rPr lang="uk-UA" sz="1200" dirty="0" smtClean="0">
                <a:solidFill>
                  <a:schemeClr val="tx1"/>
                </a:solidFill>
              </a:rPr>
              <a:t>- </a:t>
            </a:r>
            <a:r>
              <a:rPr lang="uk-UA" sz="1200" dirty="0">
                <a:solidFill>
                  <a:schemeClr val="tx1"/>
                </a:solidFill>
              </a:rPr>
              <a:t>форма роботи: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1-індивідуальна(1-2 учні), 2-групова(3-50% учнів), 3-колективна(понад 50% учнів)</a:t>
            </a:r>
          </a:p>
          <a:p>
            <a:pPr algn="ctr" eaLnBrk="1" hangingPunct="1">
              <a:defRPr/>
            </a:pPr>
            <a:r>
              <a:rPr lang="uk-UA" sz="1400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9208" y="32048"/>
            <a:ext cx="8229600" cy="1143000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081" t="10960" r="4622" b="5924"/>
          <a:stretch/>
        </p:blipFill>
        <p:spPr bwMode="auto">
          <a:xfrm>
            <a:off x="1331640" y="1196752"/>
            <a:ext cx="6624736" cy="36004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кутник 4"/>
          <p:cNvSpPr/>
          <p:nvPr/>
        </p:nvSpPr>
        <p:spPr>
          <a:xfrm>
            <a:off x="3923928" y="5230187"/>
            <a:ext cx="4791824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3-5 проблем, які буде </a:t>
            </a:r>
            <a:r>
              <a:rPr lang="ru-RU" dirty="0" err="1" smtClean="0">
                <a:solidFill>
                  <a:schemeClr val="tx1"/>
                </a:solidFill>
              </a:rPr>
              <a:t>вирішувати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класний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керівник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семестру.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11560" y="3429000"/>
            <a:ext cx="1260139" cy="1801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11560" y="3429000"/>
            <a:ext cx="1656184" cy="2449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6"/>
          <p:cNvSpPr/>
          <p:nvPr/>
        </p:nvSpPr>
        <p:spPr>
          <a:xfrm>
            <a:off x="8215689" y="357301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20" name="Прямокутник 6"/>
          <p:cNvSpPr/>
          <p:nvPr/>
        </p:nvSpPr>
        <p:spPr>
          <a:xfrm>
            <a:off x="8215689" y="4439527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18" name="Прямая со стрелкой 17"/>
          <p:cNvCxnSpPr>
            <a:stCxn id="19" idx="1"/>
          </p:cNvCxnSpPr>
          <p:nvPr/>
        </p:nvCxnSpPr>
        <p:spPr>
          <a:xfrm flipH="1" flipV="1">
            <a:off x="2267744" y="3284984"/>
            <a:ext cx="5947945" cy="502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1"/>
          </p:cNvCxnSpPr>
          <p:nvPr/>
        </p:nvCxnSpPr>
        <p:spPr>
          <a:xfrm flipH="1" flipV="1">
            <a:off x="6444208" y="4001641"/>
            <a:ext cx="1771481" cy="652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911</Words>
  <Application>Microsoft Office PowerPoint</Application>
  <PresentationFormat>Экран (4:3)</PresentationFormat>
  <Paragraphs>227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Тема1</vt:lpstr>
      <vt:lpstr>Інструкція для користувачів сервісу «Універсал-онлайн» </vt:lpstr>
      <vt:lpstr>Презентация PowerPoint</vt:lpstr>
      <vt:lpstr>Використання  сервісу «Універсал-онлайн» дає можливість класному керівнику: </vt:lpstr>
      <vt:lpstr>Вхід у сервіс «Універсал-онлайн»</vt:lpstr>
      <vt:lpstr>Введення логіну та паролю</vt:lpstr>
      <vt:lpstr>Презентация PowerPoint</vt:lpstr>
      <vt:lpstr>Презентация PowerPoint</vt:lpstr>
      <vt:lpstr>Конструювання задач  особистісного розвитку учнів</vt:lpstr>
      <vt:lpstr>Конструювання задач  особистісного розвитку учнів</vt:lpstr>
      <vt:lpstr>Конструювання задач  особистісного розвитку учнів</vt:lpstr>
      <vt:lpstr>Конструювання задач  особистісного розвитку учнів</vt:lpstr>
      <vt:lpstr>Візитна картка класу</vt:lpstr>
      <vt:lpstr>Презентация PowerPoint</vt:lpstr>
      <vt:lpstr>Презентация PowerPoint</vt:lpstr>
      <vt:lpstr>Графічна сітка класного керівника крок 1</vt:lpstr>
      <vt:lpstr>Графічна сітка класного керівника крок 2</vt:lpstr>
      <vt:lpstr>Графічна сітка класного керівника крок 3</vt:lpstr>
      <vt:lpstr>Презентация PowerPoint</vt:lpstr>
      <vt:lpstr>Презентация PowerPoint</vt:lpstr>
      <vt:lpstr>Моделювання сюжетної лінії проекту класного керівника. Крок 1 </vt:lpstr>
      <vt:lpstr>Моделювання сюжетної лінії проекту класного керівника. Крок 2</vt:lpstr>
      <vt:lpstr>Моделювання сюжетної лінії проекту класного керівника. Крок 3</vt:lpstr>
      <vt:lpstr>Цілепокладання сюжетної лінії проекту. Крок 4  </vt:lpstr>
      <vt:lpstr>Створення змісту сюжетної лінії проекту. Крок 4  </vt:lpstr>
      <vt:lpstr>Презентация PowerPoint</vt:lpstr>
      <vt:lpstr>Планування реалізації проекту класного керівника  крок 1</vt:lpstr>
      <vt:lpstr>Планування реалізації проекту класного керівника. Крок 2  </vt:lpstr>
      <vt:lpstr>Планування реалізації проекту класного керівника. Крок 3  </vt:lpstr>
      <vt:lpstr>Планування реалізації проекту класного керівника. Крок 4  </vt:lpstr>
      <vt:lpstr>Презентация PowerPoint</vt:lpstr>
      <vt:lpstr>Творення сценарія виховного заняття класним керівником. Крок 1  </vt:lpstr>
      <vt:lpstr>Творення сценарія виховного заняття класним керівником. Крок 2</vt:lpstr>
      <vt:lpstr>Презентация PowerPoint</vt:lpstr>
      <vt:lpstr>Творення сценарія виховного заняття класним керівником. Крок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141</cp:revision>
  <dcterms:created xsi:type="dcterms:W3CDTF">2014-03-03T08:05:56Z</dcterms:created>
  <dcterms:modified xsi:type="dcterms:W3CDTF">2020-02-16T08:30:53Z</dcterms:modified>
</cp:coreProperties>
</file>