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86" r:id="rId2"/>
    <p:sldId id="287" r:id="rId3"/>
    <p:sldId id="257" r:id="rId4"/>
    <p:sldId id="258" r:id="rId5"/>
    <p:sldId id="260" r:id="rId6"/>
    <p:sldId id="268" r:id="rId7"/>
    <p:sldId id="261" r:id="rId8"/>
    <p:sldId id="265" r:id="rId9"/>
    <p:sldId id="266" r:id="rId10"/>
    <p:sldId id="289" r:id="rId11"/>
    <p:sldId id="288" r:id="rId12"/>
    <p:sldId id="263" r:id="rId13"/>
    <p:sldId id="264" r:id="rId14"/>
    <p:sldId id="271" r:id="rId15"/>
    <p:sldId id="272" r:id="rId16"/>
    <p:sldId id="273" r:id="rId17"/>
    <p:sldId id="274" r:id="rId18"/>
    <p:sldId id="275" r:id="rId19"/>
    <p:sldId id="276" r:id="rId20"/>
    <p:sldId id="279" r:id="rId21"/>
    <p:sldId id="280" r:id="rId22"/>
    <p:sldId id="290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5" autoAdjust="0"/>
  </p:normalViewPr>
  <p:slideViewPr>
    <p:cSldViewPr>
      <p:cViewPr varScale="1">
        <p:scale>
          <a:sx n="73" d="100"/>
          <a:sy n="73" d="100"/>
        </p:scale>
        <p:origin x="147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3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B21C3-42D4-4C1F-A208-0FFCF8940904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B63C3-3D8B-47A9-BA0E-D0A3A2602E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449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6B4AAD-4C50-4ADE-8A3A-86C1AD85E526}" type="slidenum">
              <a:rPr lang="ru-RU" altLang="ru-RU">
                <a:solidFill>
                  <a:prstClr val="black"/>
                </a:solidFill>
              </a:rPr>
              <a:pPr eaLnBrk="1" hangingPunct="1"/>
              <a:t>1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B63C3-3D8B-47A9-BA0E-D0A3A2602E8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283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B63C3-3D8B-47A9-BA0E-D0A3A2602E8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E887E-BB5C-4FD7-8E20-48CC96786A1C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211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E887E-BB5C-4FD7-8E20-48CC96786A1C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33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E887E-BB5C-4FD7-8E20-48CC96786A1C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066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E887E-BB5C-4FD7-8E20-48CC96786A1C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771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E887E-BB5C-4FD7-8E20-48CC96786A1C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88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E887E-BB5C-4FD7-8E20-48CC96786A1C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48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E887E-BB5C-4FD7-8E20-48CC96786A1C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054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E887E-BB5C-4FD7-8E20-48CC96786A1C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26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E887E-BB5C-4FD7-8E20-48CC96786A1C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03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E887E-BB5C-4FD7-8E20-48CC96786A1C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98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E887E-BB5C-4FD7-8E20-48CC96786A1C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0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3B3B3"/>
            </a:gs>
            <a:gs pos="46001">
              <a:srgbClr val="C6D9F1"/>
            </a:gs>
            <a:gs pos="100000">
              <a:srgbClr val="E6E6E6"/>
            </a:gs>
            <a:gs pos="100000">
              <a:srgbClr val="7D8496"/>
            </a:gs>
            <a:gs pos="100000">
              <a:srgbClr val="E6E6E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заголовка</a:t>
            </a:r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тексту</a:t>
            </a:r>
          </a:p>
          <a:p>
            <a:pPr lvl="1"/>
            <a:r>
              <a:rPr lang="uk-UA" altLang="ru-RU" smtClean="0"/>
              <a:t>Другий рівень</a:t>
            </a:r>
          </a:p>
          <a:p>
            <a:pPr lvl="2"/>
            <a:r>
              <a:rPr lang="uk-UA" altLang="ru-RU" smtClean="0"/>
              <a:t>Третій рівень</a:t>
            </a:r>
          </a:p>
          <a:p>
            <a:pPr lvl="3"/>
            <a:r>
              <a:rPr lang="uk-UA" altLang="ru-RU" smtClean="0"/>
              <a:t>Четвертий рівень</a:t>
            </a:r>
          </a:p>
          <a:p>
            <a:pPr lvl="4"/>
            <a:r>
              <a:rPr lang="uk-UA" altLang="ru-RU" smtClean="0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17CE887E-BB5C-4FD7-8E20-48CC96786A1C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23812"/>
            <a:ext cx="8640763" cy="5925467"/>
          </a:xfrm>
        </p:spPr>
        <p:txBody>
          <a:bodyPr/>
          <a:lstStyle/>
          <a:p>
            <a:r>
              <a:rPr lang="uk-UA" altLang="ru-RU" sz="6000" b="1" dirty="0">
                <a:solidFill>
                  <a:srgbClr val="002060"/>
                </a:solidFill>
                <a:cs typeface="Times New Roman" pitchFamily="18" charset="0"/>
              </a:rPr>
              <a:t>Клієнт</a:t>
            </a:r>
            <a:br>
              <a:rPr lang="uk-UA" altLang="ru-RU" sz="6000" b="1" dirty="0">
                <a:solidFill>
                  <a:srgbClr val="002060"/>
                </a:solidFill>
                <a:cs typeface="Times New Roman" pitchFamily="18" charset="0"/>
              </a:rPr>
            </a:br>
            <a:r>
              <a:rPr lang="uk-UA" altLang="ru-RU" sz="6000" b="1" dirty="0">
                <a:solidFill>
                  <a:srgbClr val="002060"/>
                </a:solidFill>
                <a:cs typeface="Times New Roman" pitchFamily="18" charset="0"/>
              </a:rPr>
              <a:t>ВЧИТЕЛЬ-ПРЕДМЕТНИК</a:t>
            </a:r>
            <a:r>
              <a:rPr lang="ru-RU" altLang="ru-RU" sz="6000" b="1" dirty="0">
                <a:solidFill>
                  <a:srgbClr val="002060"/>
                </a:solidFill>
              </a:rPr>
              <a:t/>
            </a:r>
            <a:br>
              <a:rPr lang="ru-RU" altLang="ru-RU" sz="6000" b="1" dirty="0">
                <a:solidFill>
                  <a:srgbClr val="002060"/>
                </a:solidFill>
              </a:rPr>
            </a:br>
            <a:r>
              <a:rPr lang="uk-UA" altLang="ru-RU" sz="6000" b="1" dirty="0" smtClean="0">
                <a:solidFill>
                  <a:srgbClr val="002060"/>
                </a:solidFill>
              </a:rPr>
              <a:t>сервіс </a:t>
            </a:r>
            <a:r>
              <a:rPr lang="uk-UA" altLang="ru-RU" sz="6000" b="1" dirty="0" smtClean="0">
                <a:solidFill>
                  <a:srgbClr val="002060"/>
                </a:solidFill>
              </a:rPr>
              <a:t>«Універсал-онлайн»</a:t>
            </a:r>
            <a:br>
              <a:rPr lang="uk-UA" altLang="ru-RU" sz="6000" b="1" dirty="0" smtClean="0">
                <a:solidFill>
                  <a:srgbClr val="002060"/>
                </a:solidFill>
              </a:rPr>
            </a:br>
            <a:endParaRPr lang="ru-RU" altLang="ru-RU" sz="6000" b="1" dirty="0" smtClean="0">
              <a:solidFill>
                <a:srgbClr val="002060"/>
              </a:solidFill>
            </a:endParaRPr>
          </a:p>
        </p:txBody>
      </p:sp>
      <p:sp>
        <p:nvSpPr>
          <p:cNvPr id="2051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8208912" cy="5234136"/>
          </a:xfrm>
        </p:spPr>
        <p:txBody>
          <a:bodyPr/>
          <a:lstStyle/>
          <a:p>
            <a:endParaRPr lang="ru-RU" altLang="ru-RU" sz="4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6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000" b="1" dirty="0">
                <a:solidFill>
                  <a:srgbClr val="002060"/>
                </a:solidFill>
              </a:rPr>
              <a:t>Цілепокладання </a:t>
            </a:r>
            <a:endParaRPr lang="uk-UA" sz="40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uk-UA" sz="4000" b="1" dirty="0" smtClean="0">
                <a:solidFill>
                  <a:srgbClr val="002060"/>
                </a:solidFill>
              </a:rPr>
              <a:t>та проектування освітнього змісту</a:t>
            </a:r>
          </a:p>
          <a:p>
            <a:pPr algn="ctr">
              <a:buNone/>
            </a:pPr>
            <a:r>
              <a:rPr lang="uk-UA" sz="4000" b="1" dirty="0" smtClean="0">
                <a:solidFill>
                  <a:srgbClr val="002060"/>
                </a:solidFill>
              </a:rPr>
              <a:t>навчального </a:t>
            </a:r>
            <a:r>
              <a:rPr lang="uk-UA" sz="4000" b="1" dirty="0" smtClean="0">
                <a:solidFill>
                  <a:srgbClr val="002060"/>
                </a:solidFill>
              </a:rPr>
              <a:t>проекту в технологічному модулі сервісу</a:t>
            </a:r>
          </a:p>
          <a:p>
            <a:pPr algn="ctr">
              <a:buNone/>
            </a:pPr>
            <a:r>
              <a:rPr lang="uk-UA" sz="4000" b="1" dirty="0" smtClean="0">
                <a:solidFill>
                  <a:srgbClr val="002060"/>
                </a:solidFill>
              </a:rPr>
              <a:t>«Моделювання»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32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066130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uk-UA" sz="2800" b="1" dirty="0">
                <a:solidFill>
                  <a:srgbClr val="002060"/>
                </a:solidFill>
                <a:ea typeface="+mn-ea"/>
                <a:cs typeface="+mn-cs"/>
              </a:rPr>
              <a:t>Цілепокладання </a:t>
            </a:r>
            <a:r>
              <a:rPr lang="uk-UA" sz="2800" b="1" dirty="0" smtClean="0">
                <a:solidFill>
                  <a:srgbClr val="002060"/>
                </a:solidFill>
                <a:ea typeface="+mn-ea"/>
                <a:cs typeface="+mn-cs"/>
              </a:rPr>
              <a:t>навчального проекту. крок 1</a:t>
            </a:r>
            <a:endParaRPr lang="ru-RU" sz="2800" b="1" dirty="0">
              <a:solidFill>
                <a:srgbClr val="002060"/>
              </a:solidFill>
              <a:ea typeface="+mn-ea"/>
              <a:cs typeface="+mn-cs"/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2"/>
          <a:srcRect l="3337" t="10501" r="4621" b="5925"/>
          <a:stretch/>
        </p:blipFill>
        <p:spPr bwMode="auto">
          <a:xfrm>
            <a:off x="395536" y="1798375"/>
            <a:ext cx="8229600" cy="4201209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Овал 3"/>
          <p:cNvSpPr/>
          <p:nvPr/>
        </p:nvSpPr>
        <p:spPr>
          <a:xfrm>
            <a:off x="5940152" y="5373216"/>
            <a:ext cx="1368152" cy="6263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endCxn id="4" idx="0"/>
          </p:cNvCxnSpPr>
          <p:nvPr/>
        </p:nvCxnSpPr>
        <p:spPr>
          <a:xfrm>
            <a:off x="5364088" y="1988840"/>
            <a:ext cx="1260140" cy="3384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98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66720" cy="1008112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Цілепокладання навчального </a:t>
            </a:r>
            <a:r>
              <a:rPr lang="uk-UA" sz="2800" b="1" dirty="0" smtClean="0">
                <a:solidFill>
                  <a:srgbClr val="002060"/>
                </a:solidFill>
              </a:rPr>
              <a:t>проекту. </a:t>
            </a:r>
            <a:r>
              <a:rPr lang="uk-UA" sz="2800" b="1" dirty="0" smtClean="0">
                <a:solidFill>
                  <a:srgbClr val="002060"/>
                </a:solidFill>
              </a:rPr>
              <a:t>Крок </a:t>
            </a:r>
            <a:r>
              <a:rPr lang="uk-UA" sz="2800" b="1" dirty="0" smtClean="0">
                <a:solidFill>
                  <a:srgbClr val="002060"/>
                </a:solidFill>
              </a:rPr>
              <a:t>2</a:t>
            </a:r>
            <a:endParaRPr lang="ru-RU" sz="2800" dirty="0">
              <a:solidFill>
                <a:srgbClr val="C00000"/>
              </a:solidFill>
            </a:endParaRPr>
          </a:p>
        </p:txBody>
      </p:sp>
      <p:cxnSp>
        <p:nvCxnSpPr>
          <p:cNvPr id="7" name="Пряма зі стрілкою 6"/>
          <p:cNvCxnSpPr/>
          <p:nvPr/>
        </p:nvCxnSpPr>
        <p:spPr>
          <a:xfrm flipH="1" flipV="1">
            <a:off x="2483768" y="3140968"/>
            <a:ext cx="172819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кутник 18"/>
          <p:cNvSpPr/>
          <p:nvPr/>
        </p:nvSpPr>
        <p:spPr>
          <a:xfrm>
            <a:off x="8235984" y="5874412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5</a:t>
            </a:r>
            <a:endParaRPr lang="ru-RU" dirty="0"/>
          </a:p>
        </p:txBody>
      </p:sp>
      <p:pic>
        <p:nvPicPr>
          <p:cNvPr id="22" name="Объект 21"/>
          <p:cNvPicPr>
            <a:picLocks noGrp="1"/>
          </p:cNvPicPr>
          <p:nvPr>
            <p:ph idx="1"/>
          </p:nvPr>
        </p:nvPicPr>
        <p:blipFill rotWithShape="1">
          <a:blip r:embed="rId2"/>
          <a:srcRect l="3467" t="11187" r="4750" b="6153"/>
          <a:stretch/>
        </p:blipFill>
        <p:spPr bwMode="auto">
          <a:xfrm>
            <a:off x="457200" y="1169947"/>
            <a:ext cx="8229600" cy="4166989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87760" y="4004788"/>
            <a:ext cx="3995936" cy="26642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Активувати програму та модуль.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Написати кількість годин в проекті і в модулі.</a:t>
            </a:r>
          </a:p>
          <a:p>
            <a:pPr marL="342900" indent="-342900" algn="just">
              <a:buAutoNum type="arabicPeriod"/>
            </a:pPr>
            <a:r>
              <a:rPr lang="uk-UA" dirty="0">
                <a:solidFill>
                  <a:schemeClr val="tx1"/>
                </a:solidFill>
              </a:rPr>
              <a:t>В</a:t>
            </a:r>
            <a:r>
              <a:rPr lang="uk-UA" dirty="0" smtClean="0">
                <a:solidFill>
                  <a:schemeClr val="tx1"/>
                </a:solidFill>
              </a:rPr>
              <a:t>ибрати необхідне зі списку або додати своє (мета, вступ, завдання і т.п.)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Створити основний зміст модулю.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Надрукувати сюжетну лінію проекту.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кутник 18"/>
          <p:cNvSpPr/>
          <p:nvPr/>
        </p:nvSpPr>
        <p:spPr>
          <a:xfrm>
            <a:off x="5508104" y="5877272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29" name="Прямокутник 18"/>
          <p:cNvSpPr/>
          <p:nvPr/>
        </p:nvSpPr>
        <p:spPr>
          <a:xfrm>
            <a:off x="4427984" y="5877272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30" name="Прямокутник 18"/>
          <p:cNvSpPr/>
          <p:nvPr/>
        </p:nvSpPr>
        <p:spPr>
          <a:xfrm>
            <a:off x="3290624" y="3032956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1</a:t>
            </a:r>
            <a:endParaRPr lang="ru-RU" dirty="0"/>
          </a:p>
        </p:txBody>
      </p:sp>
      <p:cxnSp>
        <p:nvCxnSpPr>
          <p:cNvPr id="6" name="Прямая со стрелкой 5"/>
          <p:cNvCxnSpPr>
            <a:stCxn id="30" idx="1"/>
          </p:cNvCxnSpPr>
          <p:nvPr/>
        </p:nvCxnSpPr>
        <p:spPr>
          <a:xfrm flipH="1" flipV="1">
            <a:off x="1115616" y="2204864"/>
            <a:ext cx="2175008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9" idx="0"/>
          </p:cNvCxnSpPr>
          <p:nvPr/>
        </p:nvCxnSpPr>
        <p:spPr>
          <a:xfrm flipV="1">
            <a:off x="4644008" y="2204864"/>
            <a:ext cx="3375952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9" idx="0"/>
          </p:cNvCxnSpPr>
          <p:nvPr/>
        </p:nvCxnSpPr>
        <p:spPr>
          <a:xfrm flipV="1">
            <a:off x="4644008" y="4869160"/>
            <a:ext cx="359197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28" idx="0"/>
          </p:cNvCxnSpPr>
          <p:nvPr/>
        </p:nvCxnSpPr>
        <p:spPr>
          <a:xfrm flipH="1" flipV="1">
            <a:off x="4427984" y="3212976"/>
            <a:ext cx="1296144" cy="2664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28" idx="0"/>
          </p:cNvCxnSpPr>
          <p:nvPr/>
        </p:nvCxnSpPr>
        <p:spPr>
          <a:xfrm flipH="1" flipV="1">
            <a:off x="4860032" y="5085184"/>
            <a:ext cx="86409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/>
          <p:cNvPicPr/>
          <p:nvPr/>
        </p:nvPicPr>
        <p:blipFill rotWithShape="1">
          <a:blip r:embed="rId3"/>
          <a:srcRect l="3852" t="52283" r="85622" b="39040"/>
          <a:stretch/>
        </p:blipFill>
        <p:spPr bwMode="auto">
          <a:xfrm>
            <a:off x="6423228" y="5814402"/>
            <a:ext cx="1036320" cy="4800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6" name="Прямая со стрелкой 35"/>
          <p:cNvCxnSpPr>
            <a:stCxn id="19" idx="1"/>
            <a:endCxn id="35" idx="3"/>
          </p:cNvCxnSpPr>
          <p:nvPr/>
        </p:nvCxnSpPr>
        <p:spPr>
          <a:xfrm flipH="1">
            <a:off x="7459548" y="6054432"/>
            <a:ext cx="7764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Проектування сюжетної лінії змісту </a:t>
            </a:r>
            <a:r>
              <a:rPr lang="uk-UA" sz="2800" b="1" dirty="0">
                <a:solidFill>
                  <a:srgbClr val="002060"/>
                </a:solidFill>
              </a:rPr>
              <a:t>навчального </a:t>
            </a:r>
            <a:r>
              <a:rPr lang="uk-UA" sz="2800" b="1" dirty="0" smtClean="0">
                <a:solidFill>
                  <a:srgbClr val="002060"/>
                </a:solidFill>
              </a:rPr>
              <a:t>проекту. </a:t>
            </a:r>
            <a:r>
              <a:rPr lang="uk-UA" sz="2800" b="1" dirty="0" smtClean="0">
                <a:solidFill>
                  <a:srgbClr val="002060"/>
                </a:solidFill>
              </a:rPr>
              <a:t>Крок </a:t>
            </a:r>
            <a:r>
              <a:rPr lang="uk-UA" sz="2800" b="1" dirty="0" smtClean="0">
                <a:solidFill>
                  <a:srgbClr val="002060"/>
                </a:solidFill>
              </a:rPr>
              <a:t>3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8" name="Прямокутник 17"/>
          <p:cNvSpPr/>
          <p:nvPr/>
        </p:nvSpPr>
        <p:spPr>
          <a:xfrm>
            <a:off x="2411760" y="623731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5</a:t>
            </a:r>
            <a:endParaRPr lang="ru-RU" dirty="0"/>
          </a:p>
        </p:txBody>
      </p:sp>
      <p:pic>
        <p:nvPicPr>
          <p:cNvPr id="19" name="Объект 18"/>
          <p:cNvPicPr>
            <a:picLocks noGrp="1"/>
          </p:cNvPicPr>
          <p:nvPr>
            <p:ph idx="1"/>
          </p:nvPr>
        </p:nvPicPr>
        <p:blipFill rotWithShape="1">
          <a:blip r:embed="rId3"/>
          <a:srcRect l="3080" t="10959" r="4622" b="5468"/>
          <a:stretch/>
        </p:blipFill>
        <p:spPr bwMode="auto">
          <a:xfrm>
            <a:off x="467544" y="1750957"/>
            <a:ext cx="8229600" cy="4189507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4157954" y="4058796"/>
            <a:ext cx="4680520" cy="1719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1. Проектування змісту.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2. Активувати потрібний модуль, міні-модуль.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3. Внести за потребою зміни.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4. Вибрати тип і вид (форму) уроку.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5. Визначити основний зміст.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кутник 17"/>
          <p:cNvSpPr/>
          <p:nvPr/>
        </p:nvSpPr>
        <p:spPr>
          <a:xfrm>
            <a:off x="3444044" y="622034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4</a:t>
            </a:r>
            <a:endParaRPr lang="ru-RU" dirty="0"/>
          </a:p>
        </p:txBody>
      </p:sp>
      <p:sp>
        <p:nvSpPr>
          <p:cNvPr id="23" name="Прямокутник 17"/>
          <p:cNvSpPr/>
          <p:nvPr/>
        </p:nvSpPr>
        <p:spPr>
          <a:xfrm>
            <a:off x="1245528" y="6265284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26" name="Прямокутник 17"/>
          <p:cNvSpPr/>
          <p:nvPr/>
        </p:nvSpPr>
        <p:spPr>
          <a:xfrm>
            <a:off x="7668344" y="3257364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28" name="Прямокутник 17"/>
          <p:cNvSpPr/>
          <p:nvPr/>
        </p:nvSpPr>
        <p:spPr>
          <a:xfrm>
            <a:off x="7668344" y="623731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cxnSp>
        <p:nvCxnSpPr>
          <p:cNvPr id="6" name="Прямая со стрелкой 5"/>
          <p:cNvCxnSpPr>
            <a:stCxn id="28" idx="0"/>
          </p:cNvCxnSpPr>
          <p:nvPr/>
        </p:nvCxnSpPr>
        <p:spPr>
          <a:xfrm flipH="1" flipV="1">
            <a:off x="7452320" y="5949280"/>
            <a:ext cx="39604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6" idx="0"/>
          </p:cNvCxnSpPr>
          <p:nvPr/>
        </p:nvCxnSpPr>
        <p:spPr>
          <a:xfrm flipH="1" flipV="1">
            <a:off x="5148064" y="2564904"/>
            <a:ext cx="2700300" cy="692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8" idx="0"/>
          </p:cNvCxnSpPr>
          <p:nvPr/>
        </p:nvCxnSpPr>
        <p:spPr>
          <a:xfrm flipH="1" flipV="1">
            <a:off x="1187624" y="5318328"/>
            <a:ext cx="1404156" cy="9189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23" idx="0"/>
          </p:cNvCxnSpPr>
          <p:nvPr/>
        </p:nvCxnSpPr>
        <p:spPr>
          <a:xfrm flipV="1">
            <a:off x="1425548" y="4293096"/>
            <a:ext cx="1346252" cy="1972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21" idx="0"/>
          </p:cNvCxnSpPr>
          <p:nvPr/>
        </p:nvCxnSpPr>
        <p:spPr>
          <a:xfrm flipH="1" flipV="1">
            <a:off x="2987824" y="4648552"/>
            <a:ext cx="636240" cy="15717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Планування реалізації навчальних проектів в технологічному модулі </a:t>
            </a:r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сервісу </a:t>
            </a:r>
          </a:p>
          <a:p>
            <a:pPr algn="ctr">
              <a:buNone/>
            </a:pPr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«ПЛАНУВАННЯ»</a:t>
            </a:r>
            <a:endParaRPr lang="ru-RU" sz="4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Створення календарно-тематичного плану вчителя-предметника. Крок 1</a:t>
            </a:r>
            <a:endParaRPr lang="ru-RU" sz="28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2"/>
          <a:srcRect l="3210" t="10959" r="4622" b="5697"/>
          <a:stretch/>
        </p:blipFill>
        <p:spPr bwMode="auto">
          <a:xfrm>
            <a:off x="1259632" y="1407840"/>
            <a:ext cx="6624736" cy="4032448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рямокутник 4"/>
          <p:cNvSpPr/>
          <p:nvPr/>
        </p:nvSpPr>
        <p:spPr>
          <a:xfrm>
            <a:off x="4202948" y="4725144"/>
            <a:ext cx="4680520" cy="1719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1. </a:t>
            </a:r>
            <a:r>
              <a:rPr lang="uk-UA" dirty="0">
                <a:solidFill>
                  <a:srgbClr val="000000"/>
                </a:solidFill>
                <a:ea typeface="Times New Roman"/>
                <a:cs typeface="Times New Roman"/>
              </a:rPr>
              <a:t>Технологічний модуль </a:t>
            </a:r>
            <a:r>
              <a:rPr lang="uk-UA" dirty="0" smtClean="0">
                <a:solidFill>
                  <a:srgbClr val="000000"/>
                </a:solidFill>
                <a:ea typeface="Times New Roman"/>
                <a:cs typeface="Times New Roman"/>
              </a:rPr>
              <a:t>«Планування»</a:t>
            </a:r>
            <a:endParaRPr lang="uk-UA" dirty="0" smtClean="0">
              <a:solidFill>
                <a:schemeClr val="tx1"/>
              </a:solidFill>
            </a:endParaRP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2. </a:t>
            </a:r>
            <a:r>
              <a:rPr lang="uk-UA" dirty="0">
                <a:solidFill>
                  <a:srgbClr val="000000"/>
                </a:solidFill>
                <a:ea typeface="Times New Roman"/>
                <a:cs typeface="Times New Roman"/>
              </a:rPr>
              <a:t>Плани </a:t>
            </a:r>
            <a:r>
              <a:rPr lang="uk-UA" dirty="0" smtClean="0">
                <a:solidFill>
                  <a:srgbClr val="000000"/>
                </a:solidFill>
                <a:ea typeface="Times New Roman"/>
                <a:cs typeface="Times New Roman"/>
              </a:rPr>
              <a:t>вчителів- предметників</a:t>
            </a:r>
            <a:endParaRPr lang="uk-UA" dirty="0" smtClean="0">
              <a:solidFill>
                <a:schemeClr val="tx1"/>
              </a:solidFill>
            </a:endParaRP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3. </a:t>
            </a:r>
            <a:r>
              <a:rPr lang="uk-UA" dirty="0">
                <a:solidFill>
                  <a:srgbClr val="000000"/>
                </a:solidFill>
                <a:ea typeface="Times New Roman"/>
                <a:cs typeface="Times New Roman"/>
              </a:rPr>
              <a:t>Вибрати </a:t>
            </a:r>
            <a:r>
              <a:rPr lang="uk-UA" dirty="0" smtClean="0">
                <a:solidFill>
                  <a:srgbClr val="000000"/>
                </a:solidFill>
                <a:ea typeface="Times New Roman"/>
                <a:cs typeface="Times New Roman"/>
              </a:rPr>
              <a:t>рік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4. </a:t>
            </a:r>
            <a:r>
              <a:rPr lang="uk-UA" dirty="0">
                <a:solidFill>
                  <a:srgbClr val="000000"/>
                </a:solidFill>
                <a:ea typeface="Times New Roman"/>
                <a:cs typeface="Times New Roman"/>
              </a:rPr>
              <a:t>Вибрати </a:t>
            </a:r>
            <a:r>
              <a:rPr lang="uk-UA" dirty="0" smtClean="0">
                <a:solidFill>
                  <a:srgbClr val="000000"/>
                </a:solidFill>
                <a:ea typeface="Times New Roman"/>
                <a:cs typeface="Times New Roman"/>
              </a:rPr>
              <a:t>семестр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5. </a:t>
            </a:r>
            <a:r>
              <a:rPr lang="uk-UA" dirty="0">
                <a:solidFill>
                  <a:srgbClr val="000000"/>
                </a:solidFill>
                <a:ea typeface="Times New Roman"/>
                <a:cs typeface="Times New Roman"/>
              </a:rPr>
              <a:t>Підтвердити прізвище </a:t>
            </a:r>
            <a:r>
              <a:rPr lang="uk-UA" dirty="0" smtClean="0">
                <a:solidFill>
                  <a:srgbClr val="000000"/>
                </a:solidFill>
                <a:ea typeface="Times New Roman"/>
                <a:cs typeface="Times New Roman"/>
              </a:rPr>
              <a:t>педагога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6799744" y="4149080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5</a:t>
            </a:r>
            <a:endParaRPr lang="ru-RU" dirty="0"/>
          </a:p>
        </p:txBody>
      </p:sp>
      <p:sp>
        <p:nvSpPr>
          <p:cNvPr id="14" name="Прямокутник 12"/>
          <p:cNvSpPr/>
          <p:nvPr/>
        </p:nvSpPr>
        <p:spPr>
          <a:xfrm>
            <a:off x="1830016" y="3166120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5" name="Прямокутник 12"/>
          <p:cNvSpPr/>
          <p:nvPr/>
        </p:nvSpPr>
        <p:spPr>
          <a:xfrm>
            <a:off x="1830016" y="3878560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3</a:t>
            </a:r>
            <a:endParaRPr lang="ru-RU" dirty="0"/>
          </a:p>
        </p:txBody>
      </p:sp>
      <p:sp>
        <p:nvSpPr>
          <p:cNvPr id="16" name="Прямокутник 12"/>
          <p:cNvSpPr/>
          <p:nvPr/>
        </p:nvSpPr>
        <p:spPr>
          <a:xfrm>
            <a:off x="1825512" y="4715976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4</a:t>
            </a:r>
            <a:endParaRPr lang="ru-RU" dirty="0"/>
          </a:p>
        </p:txBody>
      </p:sp>
      <p:sp>
        <p:nvSpPr>
          <p:cNvPr id="17" name="Прямокутник 12"/>
          <p:cNvSpPr/>
          <p:nvPr/>
        </p:nvSpPr>
        <p:spPr>
          <a:xfrm>
            <a:off x="6804248" y="3022104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cxnSp>
        <p:nvCxnSpPr>
          <p:cNvPr id="4" name="Прямая со стрелкой 3"/>
          <p:cNvCxnSpPr>
            <a:stCxn id="14" idx="0"/>
          </p:cNvCxnSpPr>
          <p:nvPr/>
        </p:nvCxnSpPr>
        <p:spPr>
          <a:xfrm flipV="1">
            <a:off x="2010036" y="2636912"/>
            <a:ext cx="977788" cy="529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15" idx="3"/>
            <a:endCxn id="15" idx="0"/>
          </p:cNvCxnSpPr>
          <p:nvPr/>
        </p:nvCxnSpPr>
        <p:spPr>
          <a:xfrm flipH="1" flipV="1">
            <a:off x="2010036" y="3878560"/>
            <a:ext cx="18002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4788024" y="2901516"/>
            <a:ext cx="2011720" cy="2646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190056" y="4022576"/>
            <a:ext cx="725760" cy="270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6" idx="3"/>
          </p:cNvCxnSpPr>
          <p:nvPr/>
        </p:nvCxnSpPr>
        <p:spPr>
          <a:xfrm flipV="1">
            <a:off x="2185552" y="4725144"/>
            <a:ext cx="730264" cy="1348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3" idx="1"/>
          </p:cNvCxnSpPr>
          <p:nvPr/>
        </p:nvCxnSpPr>
        <p:spPr>
          <a:xfrm flipH="1" flipV="1">
            <a:off x="4355976" y="3310136"/>
            <a:ext cx="2443768" cy="982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/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Проектування на граф-сітку. Крок 2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5436096" y="5157192"/>
            <a:ext cx="3312368" cy="15121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Вибрати програму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Проектувати на граф-сітку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Вибрати предмет  та клас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ОК.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611560" y="5769260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21" name="Прямокутник 20"/>
          <p:cNvSpPr/>
          <p:nvPr/>
        </p:nvSpPr>
        <p:spPr>
          <a:xfrm>
            <a:off x="2372976" y="5770708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22" name="Прямокутник 21"/>
          <p:cNvSpPr/>
          <p:nvPr/>
        </p:nvSpPr>
        <p:spPr>
          <a:xfrm>
            <a:off x="4283968" y="5770708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pic>
        <p:nvPicPr>
          <p:cNvPr id="17" name="Объект 16"/>
          <p:cNvPicPr>
            <a:picLocks noGrp="1"/>
          </p:cNvPicPr>
          <p:nvPr>
            <p:ph idx="1"/>
          </p:nvPr>
        </p:nvPicPr>
        <p:blipFill rotWithShape="1">
          <a:blip r:embed="rId2"/>
          <a:srcRect l="3210" t="11415" r="4622" b="5697"/>
          <a:stretch/>
        </p:blipFill>
        <p:spPr bwMode="auto">
          <a:xfrm>
            <a:off x="467544" y="924156"/>
            <a:ext cx="8229600" cy="4161028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Прямокутник 15"/>
          <p:cNvSpPr/>
          <p:nvPr/>
        </p:nvSpPr>
        <p:spPr>
          <a:xfrm>
            <a:off x="7101840" y="3717032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cxnSp>
        <p:nvCxnSpPr>
          <p:cNvPr id="4" name="Прямая со стрелкой 3"/>
          <p:cNvCxnSpPr>
            <a:stCxn id="13" idx="0"/>
          </p:cNvCxnSpPr>
          <p:nvPr/>
        </p:nvCxnSpPr>
        <p:spPr>
          <a:xfrm flipV="1">
            <a:off x="791580" y="2132856"/>
            <a:ext cx="180020" cy="36364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16" idx="0"/>
          </p:cNvCxnSpPr>
          <p:nvPr/>
        </p:nvCxnSpPr>
        <p:spPr>
          <a:xfrm flipH="1" flipV="1">
            <a:off x="6156176" y="2204864"/>
            <a:ext cx="1125684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1" idx="0"/>
          </p:cNvCxnSpPr>
          <p:nvPr/>
        </p:nvCxnSpPr>
        <p:spPr>
          <a:xfrm flipV="1">
            <a:off x="2552996" y="3212976"/>
            <a:ext cx="1154908" cy="2557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2" idx="0"/>
          </p:cNvCxnSpPr>
          <p:nvPr/>
        </p:nvCxnSpPr>
        <p:spPr>
          <a:xfrm flipV="1">
            <a:off x="4463988" y="4653136"/>
            <a:ext cx="1188132" cy="1117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376" y="119817"/>
            <a:ext cx="8291264" cy="923702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Календаризація проекту </a:t>
            </a:r>
            <a:br>
              <a:rPr lang="uk-UA" sz="28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uk-UA" sz="28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вчителя-предметника. Крок 3</a:t>
            </a:r>
            <a:endParaRPr lang="ru-RU" sz="28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7884368" y="4149080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4</a:t>
            </a:r>
            <a:endParaRPr lang="ru-RU" dirty="0"/>
          </a:p>
        </p:txBody>
      </p:sp>
      <p:pic>
        <p:nvPicPr>
          <p:cNvPr id="14" name="Рисунок 13"/>
          <p:cNvPicPr/>
          <p:nvPr/>
        </p:nvPicPr>
        <p:blipFill rotWithShape="1">
          <a:blip r:embed="rId2"/>
          <a:srcRect l="3209" t="10731" r="4878" b="5468"/>
          <a:stretch/>
        </p:blipFill>
        <p:spPr bwMode="auto">
          <a:xfrm>
            <a:off x="323528" y="1124744"/>
            <a:ext cx="7200800" cy="3816424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Прямокутник 9"/>
          <p:cNvSpPr/>
          <p:nvPr/>
        </p:nvSpPr>
        <p:spPr>
          <a:xfrm>
            <a:off x="4644008" y="5157192"/>
            <a:ext cx="4104456" cy="15121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AutoNum type="arabicPeriod"/>
            </a:pPr>
            <a:r>
              <a:rPr lang="uk-UA" dirty="0">
                <a:solidFill>
                  <a:srgbClr val="000000"/>
                </a:solidFill>
                <a:ea typeface="Times New Roman"/>
                <a:cs typeface="Times New Roman"/>
              </a:rPr>
              <a:t>Активувати модуль</a:t>
            </a:r>
            <a:r>
              <a:rPr lang="uk-UA" dirty="0" smtClean="0">
                <a:solidFill>
                  <a:srgbClr val="000000"/>
                </a:solidFill>
                <a:ea typeface="Times New Roman"/>
                <a:cs typeface="Times New Roman"/>
              </a:rPr>
              <a:t>.</a:t>
            </a:r>
            <a:endParaRPr lang="uk-UA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Проектувати.</a:t>
            </a:r>
          </a:p>
          <a:p>
            <a:pPr marL="342900" indent="-342900" algn="just">
              <a:buAutoNum type="arabicPeriod"/>
            </a:pPr>
            <a:r>
              <a:rPr lang="uk-UA" dirty="0">
                <a:solidFill>
                  <a:srgbClr val="000000"/>
                </a:solidFill>
                <a:ea typeface="Times New Roman"/>
                <a:cs typeface="Times New Roman"/>
              </a:rPr>
              <a:t>Активувати наступний </a:t>
            </a:r>
            <a:r>
              <a:rPr lang="uk-UA" dirty="0" smtClean="0">
                <a:solidFill>
                  <a:srgbClr val="000000"/>
                </a:solidFill>
                <a:ea typeface="Times New Roman"/>
                <a:cs typeface="Times New Roman"/>
              </a:rPr>
              <a:t>модуль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uk-UA" dirty="0">
                <a:solidFill>
                  <a:prstClr val="black"/>
                </a:solidFill>
              </a:rPr>
              <a:t>Проектувати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кутник 12"/>
          <p:cNvSpPr/>
          <p:nvPr/>
        </p:nvSpPr>
        <p:spPr>
          <a:xfrm>
            <a:off x="7884368" y="2628699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19" name="Прямокутник 12"/>
          <p:cNvSpPr/>
          <p:nvPr/>
        </p:nvSpPr>
        <p:spPr>
          <a:xfrm>
            <a:off x="2699792" y="5517232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3</a:t>
            </a:r>
            <a:endParaRPr lang="ru-RU" dirty="0"/>
          </a:p>
        </p:txBody>
      </p:sp>
      <p:sp>
        <p:nvSpPr>
          <p:cNvPr id="20" name="Прямокутник 12"/>
          <p:cNvSpPr/>
          <p:nvPr/>
        </p:nvSpPr>
        <p:spPr>
          <a:xfrm>
            <a:off x="899592" y="5484244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1</a:t>
            </a:r>
            <a:endParaRPr lang="ru-RU" dirty="0"/>
          </a:p>
        </p:txBody>
      </p:sp>
      <p:cxnSp>
        <p:nvCxnSpPr>
          <p:cNvPr id="9" name="Прямая со стрелкой 8"/>
          <p:cNvCxnSpPr>
            <a:stCxn id="20" idx="0"/>
          </p:cNvCxnSpPr>
          <p:nvPr/>
        </p:nvCxnSpPr>
        <p:spPr>
          <a:xfrm flipH="1" flipV="1">
            <a:off x="683568" y="3284984"/>
            <a:ext cx="432048" cy="21992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19" idx="0"/>
          </p:cNvCxnSpPr>
          <p:nvPr/>
        </p:nvCxnSpPr>
        <p:spPr>
          <a:xfrm flipH="1" flipV="1">
            <a:off x="683568" y="3717032"/>
            <a:ext cx="2232248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8" idx="1"/>
          </p:cNvCxnSpPr>
          <p:nvPr/>
        </p:nvCxnSpPr>
        <p:spPr>
          <a:xfrm flipH="1" flipV="1">
            <a:off x="6696236" y="2492896"/>
            <a:ext cx="1188132" cy="3158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3" idx="1"/>
          </p:cNvCxnSpPr>
          <p:nvPr/>
        </p:nvCxnSpPr>
        <p:spPr>
          <a:xfrm flipH="1" flipV="1">
            <a:off x="6588224" y="2492896"/>
            <a:ext cx="1296144" cy="18362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24936" cy="648072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Календаризація плану вчителя предметника. Крок 4 </a:t>
            </a:r>
            <a:endParaRPr lang="ru-RU" sz="28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0" name="Прямокутник 29"/>
          <p:cNvSpPr/>
          <p:nvPr/>
        </p:nvSpPr>
        <p:spPr>
          <a:xfrm>
            <a:off x="3203848" y="536018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5</a:t>
            </a:r>
            <a:endParaRPr lang="ru-RU" dirty="0"/>
          </a:p>
        </p:txBody>
      </p:sp>
      <p:pic>
        <p:nvPicPr>
          <p:cNvPr id="19" name="Рисунок 18"/>
          <p:cNvPicPr/>
          <p:nvPr/>
        </p:nvPicPr>
        <p:blipFill rotWithShape="1">
          <a:blip r:embed="rId2"/>
          <a:srcRect l="3337" t="10654" r="4621" b="6002"/>
          <a:stretch/>
        </p:blipFill>
        <p:spPr bwMode="auto">
          <a:xfrm>
            <a:off x="441256" y="688896"/>
            <a:ext cx="6836226" cy="3888432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Прямокутник 9"/>
          <p:cNvSpPr/>
          <p:nvPr/>
        </p:nvSpPr>
        <p:spPr>
          <a:xfrm>
            <a:off x="4644008" y="4584536"/>
            <a:ext cx="4104456" cy="20128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AutoNum type="arabicPeriod"/>
            </a:pPr>
            <a:r>
              <a:rPr lang="uk-UA" dirty="0">
                <a:solidFill>
                  <a:srgbClr val="000000"/>
                </a:solidFill>
                <a:ea typeface="Times New Roman"/>
                <a:cs typeface="Times New Roman"/>
              </a:rPr>
              <a:t>Розклад</a:t>
            </a:r>
            <a:r>
              <a:rPr lang="uk-UA" dirty="0" smtClean="0">
                <a:solidFill>
                  <a:srgbClr val="000000"/>
                </a:solidFill>
                <a:ea typeface="Times New Roman"/>
                <a:cs typeface="Times New Roman"/>
              </a:rPr>
              <a:t>.</a:t>
            </a:r>
            <a:endParaRPr lang="uk-UA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r>
              <a:rPr lang="uk-UA" dirty="0">
                <a:solidFill>
                  <a:srgbClr val="000000"/>
                </a:solidFill>
                <a:ea typeface="Times New Roman"/>
                <a:cs typeface="Times New Roman"/>
              </a:rPr>
              <a:t>Вибрати дні тижня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uk-UA" dirty="0">
                <a:solidFill>
                  <a:srgbClr val="000000"/>
                </a:solidFill>
                <a:ea typeface="Times New Roman"/>
                <a:cs typeface="Times New Roman"/>
              </a:rPr>
              <a:t>Визначити порядок проведення уроку (урок по порядку</a:t>
            </a:r>
            <a:r>
              <a:rPr lang="uk-UA" dirty="0" smtClean="0">
                <a:solidFill>
                  <a:srgbClr val="000000"/>
                </a:solidFill>
                <a:ea typeface="Times New Roman"/>
                <a:cs typeface="Times New Roman"/>
              </a:rPr>
              <a:t>).</a:t>
            </a:r>
            <a:endParaRPr lang="uk-UA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r>
              <a:rPr lang="uk-UA" dirty="0">
                <a:solidFill>
                  <a:srgbClr val="000000"/>
                </a:solidFill>
                <a:ea typeface="Times New Roman"/>
                <a:cs typeface="Times New Roman"/>
              </a:rPr>
              <a:t>Скопіювати дані на другий </a:t>
            </a:r>
            <a:r>
              <a:rPr lang="uk-UA" dirty="0" smtClean="0">
                <a:solidFill>
                  <a:srgbClr val="000000"/>
                </a:solidFill>
                <a:ea typeface="Times New Roman"/>
                <a:cs typeface="Times New Roman"/>
              </a:rPr>
              <a:t>тиждень.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rgbClr val="000000"/>
                </a:solidFill>
                <a:ea typeface="Times New Roman"/>
                <a:cs typeface="Times New Roman"/>
              </a:rPr>
              <a:t>Календаризувати.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кутник 29"/>
          <p:cNvSpPr/>
          <p:nvPr/>
        </p:nvSpPr>
        <p:spPr>
          <a:xfrm>
            <a:off x="2535992" y="536306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sp>
        <p:nvSpPr>
          <p:cNvPr id="23" name="Прямокутник 29"/>
          <p:cNvSpPr/>
          <p:nvPr/>
        </p:nvSpPr>
        <p:spPr>
          <a:xfrm>
            <a:off x="1835696" y="5384400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3</a:t>
            </a:r>
            <a:endParaRPr lang="ru-RU" dirty="0"/>
          </a:p>
        </p:txBody>
      </p:sp>
      <p:sp>
        <p:nvSpPr>
          <p:cNvPr id="25" name="Прямокутник 29"/>
          <p:cNvSpPr/>
          <p:nvPr/>
        </p:nvSpPr>
        <p:spPr>
          <a:xfrm>
            <a:off x="1115616" y="5367024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2</a:t>
            </a:r>
            <a:endParaRPr lang="ru-RU" dirty="0"/>
          </a:p>
        </p:txBody>
      </p:sp>
      <p:sp>
        <p:nvSpPr>
          <p:cNvPr id="28" name="Прямокутник 29"/>
          <p:cNvSpPr/>
          <p:nvPr/>
        </p:nvSpPr>
        <p:spPr>
          <a:xfrm>
            <a:off x="467544" y="5384400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1</a:t>
            </a:r>
            <a:endParaRPr lang="ru-RU" dirty="0"/>
          </a:p>
        </p:txBody>
      </p:sp>
      <p:cxnSp>
        <p:nvCxnSpPr>
          <p:cNvPr id="9" name="Прямая со стрелкой 8"/>
          <p:cNvCxnSpPr>
            <a:stCxn id="28" idx="0"/>
          </p:cNvCxnSpPr>
          <p:nvPr/>
        </p:nvCxnSpPr>
        <p:spPr>
          <a:xfrm flipV="1">
            <a:off x="647564" y="4437112"/>
            <a:ext cx="2248468" cy="947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5" idx="0"/>
          </p:cNvCxnSpPr>
          <p:nvPr/>
        </p:nvCxnSpPr>
        <p:spPr>
          <a:xfrm flipV="1">
            <a:off x="1295636" y="2636912"/>
            <a:ext cx="1044116" cy="2730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23" idx="0"/>
          </p:cNvCxnSpPr>
          <p:nvPr/>
        </p:nvCxnSpPr>
        <p:spPr>
          <a:xfrm flipV="1">
            <a:off x="2015716" y="2636912"/>
            <a:ext cx="700296" cy="2747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22" idx="0"/>
          </p:cNvCxnSpPr>
          <p:nvPr/>
        </p:nvCxnSpPr>
        <p:spPr>
          <a:xfrm flipV="1">
            <a:off x="2716012" y="2204864"/>
            <a:ext cx="991892" cy="31582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30" idx="0"/>
          </p:cNvCxnSpPr>
          <p:nvPr/>
        </p:nvCxnSpPr>
        <p:spPr>
          <a:xfrm flipV="1">
            <a:off x="3383868" y="4437112"/>
            <a:ext cx="180020" cy="923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3427863" y="1991112"/>
            <a:ext cx="617049" cy="338336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720080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Друк календарного плану. Крок 5</a:t>
            </a:r>
            <a:endParaRPr lang="ru-RU" sz="28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1259632" y="5562658"/>
            <a:ext cx="33833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1</a:t>
            </a:r>
            <a:endParaRPr lang="ru-RU" dirty="0"/>
          </a:p>
        </p:txBody>
      </p:sp>
      <p:sp>
        <p:nvSpPr>
          <p:cNvPr id="14" name="Прямокутник 9"/>
          <p:cNvSpPr/>
          <p:nvPr/>
        </p:nvSpPr>
        <p:spPr>
          <a:xfrm>
            <a:off x="3419872" y="4815996"/>
            <a:ext cx="5328592" cy="18533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AutoNum type="arabicPeriod"/>
            </a:pPr>
            <a:r>
              <a:rPr lang="uk-UA" dirty="0">
                <a:solidFill>
                  <a:srgbClr val="000000"/>
                </a:solidFill>
                <a:ea typeface="Times New Roman"/>
                <a:cs typeface="Times New Roman"/>
              </a:rPr>
              <a:t>Друкувати в </a:t>
            </a:r>
            <a:r>
              <a:rPr lang="en-US" dirty="0">
                <a:solidFill>
                  <a:srgbClr val="000000"/>
                </a:solidFill>
                <a:ea typeface="Times New Roman"/>
                <a:cs typeface="Times New Roman"/>
              </a:rPr>
              <a:t>pdf</a:t>
            </a:r>
            <a:r>
              <a:rPr lang="uk-UA" dirty="0" smtClean="0">
                <a:solidFill>
                  <a:srgbClr val="000000"/>
                </a:solidFill>
                <a:ea typeface="Times New Roman"/>
                <a:cs typeface="Times New Roman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rgbClr val="000000"/>
                </a:solidFill>
                <a:cs typeface="Times New Roman"/>
              </a:rPr>
              <a:t>Вибрати необхідне: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титульна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сторінка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навчальних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проектів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- календарно-</a:t>
            </a:r>
            <a:r>
              <a:rPr lang="ru-RU" dirty="0" err="1" smtClean="0">
                <a:solidFill>
                  <a:schemeClr val="tx1"/>
                </a:solidFill>
              </a:rPr>
              <a:t>проектний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план;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графічний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план </a:t>
            </a:r>
            <a:r>
              <a:rPr lang="ru-RU" dirty="0" err="1">
                <a:solidFill>
                  <a:schemeClr val="tx1"/>
                </a:solidFill>
              </a:rPr>
              <a:t>навчальних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проектів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тиждень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uk-UA" dirty="0" smtClean="0">
              <a:solidFill>
                <a:schemeClr val="tx1"/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2"/>
          <a:srcRect l="3209" t="10960" r="4621" b="5924"/>
          <a:stretch/>
        </p:blipFill>
        <p:spPr bwMode="auto">
          <a:xfrm>
            <a:off x="899592" y="1124744"/>
            <a:ext cx="7560840" cy="3528392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Прямая со стрелкой 6"/>
          <p:cNvCxnSpPr>
            <a:stCxn id="12" idx="0"/>
          </p:cNvCxnSpPr>
          <p:nvPr/>
        </p:nvCxnSpPr>
        <p:spPr>
          <a:xfrm flipH="1" flipV="1">
            <a:off x="1259632" y="4653136"/>
            <a:ext cx="169168" cy="9095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Для створення календарно-тематичного планів на реалізацію навчальних проектів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вчителя-предметника </a:t>
            </a:r>
          </a:p>
          <a:p>
            <a:pPr algn="ctr">
              <a:buNone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необхідно створити графічну сітку </a:t>
            </a:r>
          </a:p>
          <a:p>
            <a:pPr algn="ctr">
              <a:buNone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в технологічному модулі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сервісу «ПРОГРАМУВАННЯ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»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171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  <a:cs typeface="Times New Roman" pitchFamily="18" charset="0"/>
              </a:rPr>
              <a:t>Технологічний модуль «Творення»</a:t>
            </a:r>
            <a:endParaRPr lang="ru-RU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3210" t="10731" r="4493" b="5468"/>
          <a:stretch/>
        </p:blipFill>
        <p:spPr bwMode="auto">
          <a:xfrm>
            <a:off x="1822698" y="836712"/>
            <a:ext cx="5917654" cy="3744416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кутник 4"/>
          <p:cNvSpPr/>
          <p:nvPr/>
        </p:nvSpPr>
        <p:spPr>
          <a:xfrm>
            <a:off x="4202948" y="4725144"/>
            <a:ext cx="4680520" cy="1719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1. </a:t>
            </a:r>
            <a:r>
              <a:rPr lang="uk-UA" dirty="0">
                <a:solidFill>
                  <a:srgbClr val="000000"/>
                </a:solidFill>
                <a:ea typeface="Times New Roman"/>
                <a:cs typeface="Times New Roman"/>
              </a:rPr>
              <a:t>Технологічний модуль </a:t>
            </a:r>
            <a:r>
              <a:rPr lang="uk-UA" dirty="0" smtClean="0">
                <a:solidFill>
                  <a:srgbClr val="000000"/>
                </a:solidFill>
                <a:ea typeface="Times New Roman"/>
                <a:cs typeface="Times New Roman"/>
              </a:rPr>
              <a:t>«Творення».</a:t>
            </a:r>
            <a:endParaRPr lang="uk-UA" dirty="0" smtClean="0">
              <a:solidFill>
                <a:schemeClr val="tx1"/>
              </a:solidFill>
            </a:endParaRP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2. </a:t>
            </a:r>
            <a:r>
              <a:rPr lang="uk-UA" dirty="0">
                <a:solidFill>
                  <a:srgbClr val="000000"/>
                </a:solidFill>
                <a:ea typeface="Times New Roman"/>
                <a:cs typeface="Times New Roman"/>
              </a:rPr>
              <a:t>Сценарії </a:t>
            </a:r>
            <a:r>
              <a:rPr lang="uk-UA" dirty="0" smtClean="0">
                <a:solidFill>
                  <a:srgbClr val="000000"/>
                </a:solidFill>
                <a:ea typeface="Times New Roman"/>
                <a:cs typeface="Times New Roman"/>
              </a:rPr>
              <a:t>вчителя-предметника.</a:t>
            </a:r>
            <a:endParaRPr lang="uk-UA" dirty="0" smtClean="0">
              <a:solidFill>
                <a:schemeClr val="tx1"/>
              </a:solidFill>
            </a:endParaRP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3. </a:t>
            </a:r>
            <a:r>
              <a:rPr lang="uk-UA" dirty="0">
                <a:solidFill>
                  <a:srgbClr val="000000"/>
                </a:solidFill>
                <a:ea typeface="Times New Roman"/>
                <a:cs typeface="Times New Roman"/>
              </a:rPr>
              <a:t>Вибрати рік</a:t>
            </a:r>
            <a:r>
              <a:rPr lang="uk-UA" dirty="0" smtClean="0">
                <a:solidFill>
                  <a:srgbClr val="000000"/>
                </a:solidFill>
                <a:ea typeface="Times New Roman"/>
                <a:cs typeface="Times New Roman"/>
              </a:rPr>
              <a:t>.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4. </a:t>
            </a:r>
            <a:r>
              <a:rPr lang="uk-UA" dirty="0">
                <a:solidFill>
                  <a:srgbClr val="000000"/>
                </a:solidFill>
                <a:ea typeface="Times New Roman"/>
                <a:cs typeface="Times New Roman"/>
              </a:rPr>
              <a:t>Підтвердити прізвище педагога</a:t>
            </a:r>
            <a:r>
              <a:rPr lang="uk-UA" dirty="0" smtClean="0">
                <a:solidFill>
                  <a:srgbClr val="000000"/>
                </a:solidFill>
                <a:ea typeface="Times New Roman"/>
                <a:cs typeface="Times New Roman"/>
              </a:rPr>
              <a:t>.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5. </a:t>
            </a:r>
            <a:r>
              <a:rPr lang="uk-UA" dirty="0">
                <a:solidFill>
                  <a:srgbClr val="000000"/>
                </a:solidFill>
                <a:ea typeface="Times New Roman"/>
                <a:cs typeface="Times New Roman"/>
              </a:rPr>
              <a:t>Продовжити</a:t>
            </a:r>
            <a:r>
              <a:rPr lang="uk-UA" dirty="0" smtClean="0">
                <a:solidFill>
                  <a:srgbClr val="000000"/>
                </a:solidFill>
                <a:ea typeface="Times New Roman"/>
                <a:cs typeface="Times New Roman"/>
              </a:rPr>
              <a:t>.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кутник 13"/>
          <p:cNvSpPr/>
          <p:nvPr/>
        </p:nvSpPr>
        <p:spPr>
          <a:xfrm>
            <a:off x="8194888" y="2888940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sp>
        <p:nvSpPr>
          <p:cNvPr id="10" name="Прямокутник 13"/>
          <p:cNvSpPr/>
          <p:nvPr/>
        </p:nvSpPr>
        <p:spPr>
          <a:xfrm>
            <a:off x="2771800" y="522461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3</a:t>
            </a:r>
            <a:endParaRPr lang="ru-RU" dirty="0"/>
          </a:p>
        </p:txBody>
      </p:sp>
      <p:sp>
        <p:nvSpPr>
          <p:cNvPr id="11" name="Прямокутник 13"/>
          <p:cNvSpPr/>
          <p:nvPr/>
        </p:nvSpPr>
        <p:spPr>
          <a:xfrm>
            <a:off x="8172400" y="1844824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2</a:t>
            </a:r>
            <a:endParaRPr lang="ru-RU" dirty="0"/>
          </a:p>
        </p:txBody>
      </p:sp>
      <p:sp>
        <p:nvSpPr>
          <p:cNvPr id="12" name="Прямокутник 13"/>
          <p:cNvSpPr/>
          <p:nvPr/>
        </p:nvSpPr>
        <p:spPr>
          <a:xfrm>
            <a:off x="1043608" y="2528900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cxnSp>
        <p:nvCxnSpPr>
          <p:cNvPr id="8" name="Прямая со стрелкой 7"/>
          <p:cNvCxnSpPr>
            <a:stCxn id="12" idx="3"/>
          </p:cNvCxnSpPr>
          <p:nvPr/>
        </p:nvCxnSpPr>
        <p:spPr>
          <a:xfrm flipV="1">
            <a:off x="1403648" y="2024844"/>
            <a:ext cx="2448272" cy="684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1" idx="1"/>
          </p:cNvCxnSpPr>
          <p:nvPr/>
        </p:nvCxnSpPr>
        <p:spPr>
          <a:xfrm flipH="1">
            <a:off x="4644008" y="2024844"/>
            <a:ext cx="3528392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0" idx="0"/>
          </p:cNvCxnSpPr>
          <p:nvPr/>
        </p:nvCxnSpPr>
        <p:spPr>
          <a:xfrm flipV="1">
            <a:off x="2951820" y="4282753"/>
            <a:ext cx="468052" cy="9418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кутник 13"/>
          <p:cNvSpPr/>
          <p:nvPr/>
        </p:nvSpPr>
        <p:spPr>
          <a:xfrm>
            <a:off x="8194888" y="3913193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5</a:t>
            </a:r>
            <a:endParaRPr lang="ru-RU" dirty="0"/>
          </a:p>
        </p:txBody>
      </p:sp>
      <p:cxnSp>
        <p:nvCxnSpPr>
          <p:cNvPr id="20" name="Прямая со стрелкой 19"/>
          <p:cNvCxnSpPr>
            <a:stCxn id="21" idx="1"/>
          </p:cNvCxnSpPr>
          <p:nvPr/>
        </p:nvCxnSpPr>
        <p:spPr>
          <a:xfrm flipH="1" flipV="1">
            <a:off x="5940152" y="3248980"/>
            <a:ext cx="2254736" cy="844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9" idx="1"/>
          </p:cNvCxnSpPr>
          <p:nvPr/>
        </p:nvCxnSpPr>
        <p:spPr>
          <a:xfrm flipH="1" flipV="1">
            <a:off x="4932040" y="2708920"/>
            <a:ext cx="32628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Творення сценарію уроку </a:t>
            </a:r>
            <a:br>
              <a:rPr lang="uk-UA" sz="28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uk-UA" sz="28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вчителя-предметника. крок 1</a:t>
            </a:r>
            <a:endParaRPr lang="ru-RU" sz="28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3203848" y="553834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2</a:t>
            </a:r>
            <a:endParaRPr lang="ru-RU" dirty="0"/>
          </a:p>
        </p:txBody>
      </p:sp>
      <p:pic>
        <p:nvPicPr>
          <p:cNvPr id="13" name="Рисунок 12"/>
          <p:cNvPicPr/>
          <p:nvPr/>
        </p:nvPicPr>
        <p:blipFill rotWithShape="1">
          <a:blip r:embed="rId2"/>
          <a:srcRect l="3080" t="10731" r="4622" b="5696"/>
          <a:stretch/>
        </p:blipFill>
        <p:spPr bwMode="auto">
          <a:xfrm>
            <a:off x="1832610" y="1772816"/>
            <a:ext cx="5907742" cy="3384376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Прямокутник 9"/>
          <p:cNvSpPr/>
          <p:nvPr/>
        </p:nvSpPr>
        <p:spPr>
          <a:xfrm>
            <a:off x="5580112" y="5286320"/>
            <a:ext cx="2808312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rgbClr val="000000"/>
                </a:solidFill>
                <a:ea typeface="Times New Roman"/>
                <a:cs typeface="Times New Roman"/>
              </a:rPr>
              <a:t>Вибрати проект.</a:t>
            </a:r>
            <a:endParaRPr lang="uk-UA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Вибрати модуль.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rgbClr val="000000"/>
                </a:solidFill>
                <a:ea typeface="Times New Roman"/>
                <a:cs typeface="Times New Roman"/>
              </a:rPr>
              <a:t>Вибрати міні-модуль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8" name="Прямокутник 13"/>
          <p:cNvSpPr/>
          <p:nvPr/>
        </p:nvSpPr>
        <p:spPr>
          <a:xfrm>
            <a:off x="4211960" y="553834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3</a:t>
            </a:r>
            <a:endParaRPr lang="ru-RU" dirty="0"/>
          </a:p>
        </p:txBody>
      </p:sp>
      <p:sp>
        <p:nvSpPr>
          <p:cNvPr id="19" name="Прямокутник 13"/>
          <p:cNvSpPr/>
          <p:nvPr/>
        </p:nvSpPr>
        <p:spPr>
          <a:xfrm>
            <a:off x="2195736" y="553834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cxnSp>
        <p:nvCxnSpPr>
          <p:cNvPr id="7" name="Прямая со стрелкой 6"/>
          <p:cNvCxnSpPr>
            <a:stCxn id="19" idx="0"/>
          </p:cNvCxnSpPr>
          <p:nvPr/>
        </p:nvCxnSpPr>
        <p:spPr>
          <a:xfrm flipH="1" flipV="1">
            <a:off x="2195736" y="3465004"/>
            <a:ext cx="180020" cy="2073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14" idx="0"/>
          </p:cNvCxnSpPr>
          <p:nvPr/>
        </p:nvCxnSpPr>
        <p:spPr>
          <a:xfrm flipH="1" flipV="1">
            <a:off x="3059832" y="3717032"/>
            <a:ext cx="324036" cy="18213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8" idx="0"/>
          </p:cNvCxnSpPr>
          <p:nvPr/>
        </p:nvCxnSpPr>
        <p:spPr>
          <a:xfrm flipH="1" flipV="1">
            <a:off x="3563888" y="4005064"/>
            <a:ext cx="828092" cy="15332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Проектування навчального особистісно-розвивального змісту сценарію уроку у технологічному модулі сервісу </a:t>
            </a:r>
            <a:endParaRPr lang="uk-UA" sz="40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ctr">
              <a:buNone/>
            </a:pPr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«ТВОРЕННЯ»</a:t>
            </a:r>
            <a:endParaRPr lang="ru-RU" sz="4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28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cs typeface="Times New Roman" pitchFamily="18" charset="0"/>
              </a:rPr>
              <a:t>Проектування особистісно-розвивального змісту  сценарію уроку. Крок </a:t>
            </a:r>
            <a:r>
              <a:rPr lang="uk-UA" sz="2800" b="1" dirty="0" smtClean="0">
                <a:solidFill>
                  <a:srgbClr val="002060"/>
                </a:solidFill>
                <a:cs typeface="Times New Roman" pitchFamily="18" charset="0"/>
              </a:rPr>
              <a:t>2</a:t>
            </a:r>
            <a:endParaRPr lang="ru-RU" sz="2800" dirty="0"/>
          </a:p>
        </p:txBody>
      </p:sp>
      <p:sp>
        <p:nvSpPr>
          <p:cNvPr id="14" name="Прямокутник 13"/>
          <p:cNvSpPr/>
          <p:nvPr/>
        </p:nvSpPr>
        <p:spPr>
          <a:xfrm>
            <a:off x="6876256" y="625521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2</a:t>
            </a:r>
            <a:endParaRPr lang="ru-RU" dirty="0"/>
          </a:p>
        </p:txBody>
      </p:sp>
      <p:pic>
        <p:nvPicPr>
          <p:cNvPr id="13" name="Рисунок 12"/>
          <p:cNvPicPr/>
          <p:nvPr/>
        </p:nvPicPr>
        <p:blipFill rotWithShape="1">
          <a:blip r:embed="rId2"/>
          <a:srcRect l="3209" t="10730" r="4878" b="5925"/>
          <a:stretch/>
        </p:blipFill>
        <p:spPr bwMode="auto">
          <a:xfrm>
            <a:off x="1907704" y="1772816"/>
            <a:ext cx="6688400" cy="4248472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кутник 6"/>
          <p:cNvSpPr/>
          <p:nvPr/>
        </p:nvSpPr>
        <p:spPr>
          <a:xfrm>
            <a:off x="251520" y="4383008"/>
            <a:ext cx="3816424" cy="2052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За потребою внести зміни (мета, завдання, очікуванні результати, обладнання)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Затвердити дату проведення уроку.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Підтвердити клас.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кутник 13"/>
          <p:cNvSpPr/>
          <p:nvPr/>
        </p:nvSpPr>
        <p:spPr>
          <a:xfrm>
            <a:off x="4644008" y="625521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16" name="Прямокутник 13"/>
          <p:cNvSpPr/>
          <p:nvPr/>
        </p:nvSpPr>
        <p:spPr>
          <a:xfrm>
            <a:off x="3059832" y="3284984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3419872" y="2996952"/>
            <a:ext cx="1584176" cy="468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16" idx="3"/>
          </p:cNvCxnSpPr>
          <p:nvPr/>
        </p:nvCxnSpPr>
        <p:spPr>
          <a:xfrm>
            <a:off x="3419872" y="3465004"/>
            <a:ext cx="1584176" cy="684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14" idx="1"/>
          </p:cNvCxnSpPr>
          <p:nvPr/>
        </p:nvCxnSpPr>
        <p:spPr>
          <a:xfrm flipH="1" flipV="1">
            <a:off x="5004048" y="5589240"/>
            <a:ext cx="1872208" cy="8459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5" idx="0"/>
          </p:cNvCxnSpPr>
          <p:nvPr/>
        </p:nvCxnSpPr>
        <p:spPr>
          <a:xfrm flipH="1" flipV="1">
            <a:off x="4644008" y="5877272"/>
            <a:ext cx="180020" cy="3779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cs typeface="Times New Roman" pitchFamily="18" charset="0"/>
              </a:rPr>
              <a:t>Проектування особистісно-розвивального змісту  </a:t>
            </a:r>
            <a:r>
              <a:rPr lang="uk-UA" sz="2800" b="1" dirty="0" smtClean="0">
                <a:solidFill>
                  <a:srgbClr val="002060"/>
                </a:solidFill>
                <a:cs typeface="Times New Roman" pitchFamily="18" charset="0"/>
              </a:rPr>
              <a:t>сценарій </a:t>
            </a:r>
            <a:r>
              <a:rPr lang="uk-UA" sz="2800" b="1" dirty="0" smtClean="0">
                <a:solidFill>
                  <a:srgbClr val="002060"/>
                </a:solidFill>
                <a:cs typeface="Times New Roman" pitchFamily="18" charset="0"/>
              </a:rPr>
              <a:t>уроку. Крок </a:t>
            </a:r>
            <a:r>
              <a:rPr lang="uk-UA" sz="2800" b="1" dirty="0" smtClean="0">
                <a:solidFill>
                  <a:srgbClr val="002060"/>
                </a:solidFill>
                <a:cs typeface="Times New Roman" pitchFamily="18" charset="0"/>
              </a:rPr>
              <a:t>3</a:t>
            </a:r>
            <a:endParaRPr lang="ru-RU" sz="2800" dirty="0"/>
          </a:p>
        </p:txBody>
      </p:sp>
      <p:sp>
        <p:nvSpPr>
          <p:cNvPr id="5" name="Прямокутник 4"/>
          <p:cNvSpPr/>
          <p:nvPr/>
        </p:nvSpPr>
        <p:spPr>
          <a:xfrm>
            <a:off x="755576" y="5045536"/>
            <a:ext cx="6768752" cy="16921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Вибрати елемент уроку.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Визначити тривалість елементу (застосувати прокрутку).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Визначити форму роботи: індивідуальна, групова або колективна.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Проектувати.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кутник 19"/>
          <p:cNvSpPr/>
          <p:nvPr/>
        </p:nvSpPr>
        <p:spPr>
          <a:xfrm>
            <a:off x="8172400" y="582598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8" name="Прямокутник 19"/>
          <p:cNvSpPr/>
          <p:nvPr/>
        </p:nvSpPr>
        <p:spPr>
          <a:xfrm>
            <a:off x="8172400" y="487695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1" name="Прямокутник 19"/>
          <p:cNvSpPr/>
          <p:nvPr/>
        </p:nvSpPr>
        <p:spPr>
          <a:xfrm>
            <a:off x="8172400" y="401148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24" name="Рисунок 23"/>
          <p:cNvPicPr/>
          <p:nvPr/>
        </p:nvPicPr>
        <p:blipFill rotWithShape="1">
          <a:blip r:embed="rId2"/>
          <a:srcRect l="3209" t="10502" r="4365" b="5696"/>
          <a:stretch/>
        </p:blipFill>
        <p:spPr bwMode="auto">
          <a:xfrm>
            <a:off x="737280" y="1784256"/>
            <a:ext cx="7056784" cy="327272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Прямокутник 19"/>
          <p:cNvSpPr/>
          <p:nvPr/>
        </p:nvSpPr>
        <p:spPr>
          <a:xfrm>
            <a:off x="1403648" y="3661204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cxnSp>
        <p:nvCxnSpPr>
          <p:cNvPr id="6" name="Прямая со стрелкой 5"/>
          <p:cNvCxnSpPr>
            <a:stCxn id="23" idx="0"/>
          </p:cNvCxnSpPr>
          <p:nvPr/>
        </p:nvCxnSpPr>
        <p:spPr>
          <a:xfrm flipH="1" flipV="1">
            <a:off x="1403648" y="2924944"/>
            <a:ext cx="180020" cy="7362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1" idx="1"/>
          </p:cNvCxnSpPr>
          <p:nvPr/>
        </p:nvCxnSpPr>
        <p:spPr>
          <a:xfrm flipH="1">
            <a:off x="3635896" y="4191508"/>
            <a:ext cx="4536504" cy="3896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8" idx="1"/>
          </p:cNvCxnSpPr>
          <p:nvPr/>
        </p:nvCxnSpPr>
        <p:spPr>
          <a:xfrm flipH="1" flipV="1">
            <a:off x="6228184" y="4581128"/>
            <a:ext cx="1944216" cy="4758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0" idx="1"/>
          </p:cNvCxnSpPr>
          <p:nvPr/>
        </p:nvCxnSpPr>
        <p:spPr>
          <a:xfrm flipH="1" flipV="1">
            <a:off x="6660232" y="4819052"/>
            <a:ext cx="1512168" cy="11869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198" y="319101"/>
            <a:ext cx="8229600" cy="1143000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cs typeface="Times New Roman" pitchFamily="18" charset="0"/>
              </a:rPr>
              <a:t>Закріплення учнів за елементами уроку </a:t>
            </a:r>
            <a:r>
              <a:rPr lang="uk-UA" sz="2800" b="1" dirty="0">
                <a:solidFill>
                  <a:srgbClr val="002060"/>
                </a:solidFill>
                <a:cs typeface="Times New Roman" pitchFamily="18" charset="0"/>
              </a:rPr>
              <a:t/>
            </a:r>
            <a:br>
              <a:rPr lang="uk-UA" sz="2800" b="1" dirty="0">
                <a:solidFill>
                  <a:srgbClr val="002060"/>
                </a:solidFill>
                <a:cs typeface="Times New Roman" pitchFamily="18" charset="0"/>
              </a:rPr>
            </a:br>
            <a:r>
              <a:rPr lang="uk-UA" sz="2800" b="1" dirty="0" smtClean="0">
                <a:solidFill>
                  <a:srgbClr val="002060"/>
                </a:solidFill>
                <a:cs typeface="Times New Roman" pitchFamily="18" charset="0"/>
              </a:rPr>
              <a:t>на реалізацію задач особистісного розвитку. Крок </a:t>
            </a:r>
            <a:r>
              <a:rPr lang="uk-UA" sz="2800" b="1" dirty="0" smtClean="0">
                <a:solidFill>
                  <a:srgbClr val="002060"/>
                </a:solidFill>
                <a:cs typeface="Times New Roman" pitchFamily="18" charset="0"/>
              </a:rPr>
              <a:t>4</a:t>
            </a:r>
            <a:endParaRPr lang="ru-RU" sz="2800" dirty="0"/>
          </a:p>
        </p:txBody>
      </p:sp>
      <p:sp>
        <p:nvSpPr>
          <p:cNvPr id="5" name="Прямокутник 4"/>
          <p:cNvSpPr/>
          <p:nvPr/>
        </p:nvSpPr>
        <p:spPr>
          <a:xfrm>
            <a:off x="4788024" y="5052784"/>
            <a:ext cx="3600400" cy="15565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Вибрати прізвище учня (учнів).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Додати (вилучити).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Зберегти.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Назад.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1646000" y="554669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1</a:t>
            </a:r>
            <a:endParaRPr lang="ru-RU" dirty="0"/>
          </a:p>
        </p:txBody>
      </p:sp>
      <p:pic>
        <p:nvPicPr>
          <p:cNvPr id="15" name="Рисунок 14"/>
          <p:cNvPicPr/>
          <p:nvPr/>
        </p:nvPicPr>
        <p:blipFill rotWithShape="1">
          <a:blip r:embed="rId2"/>
          <a:srcRect l="3209" t="11873" r="4365" b="19854"/>
          <a:stretch/>
        </p:blipFill>
        <p:spPr bwMode="auto">
          <a:xfrm>
            <a:off x="1259632" y="1724257"/>
            <a:ext cx="6480720" cy="227838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/>
          <p:cNvPicPr/>
          <p:nvPr/>
        </p:nvPicPr>
        <p:blipFill rotWithShape="1">
          <a:blip r:embed="rId3"/>
          <a:srcRect l="2953" t="71236" r="4493" b="6158"/>
          <a:stretch/>
        </p:blipFill>
        <p:spPr bwMode="auto">
          <a:xfrm>
            <a:off x="1259632" y="4051196"/>
            <a:ext cx="6480720" cy="75438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Прямокутник 11"/>
          <p:cNvSpPr/>
          <p:nvPr/>
        </p:nvSpPr>
        <p:spPr>
          <a:xfrm>
            <a:off x="2483768" y="555621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21" name="Прямокутник 11"/>
          <p:cNvSpPr/>
          <p:nvPr/>
        </p:nvSpPr>
        <p:spPr>
          <a:xfrm>
            <a:off x="3275856" y="555621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3</a:t>
            </a:r>
            <a:endParaRPr lang="ru-RU" dirty="0"/>
          </a:p>
        </p:txBody>
      </p:sp>
      <p:sp>
        <p:nvSpPr>
          <p:cNvPr id="22" name="Прямокутник 11"/>
          <p:cNvSpPr/>
          <p:nvPr/>
        </p:nvSpPr>
        <p:spPr>
          <a:xfrm>
            <a:off x="4139952" y="554669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4</a:t>
            </a:r>
            <a:endParaRPr lang="ru-RU" dirty="0"/>
          </a:p>
        </p:txBody>
      </p:sp>
      <p:cxnSp>
        <p:nvCxnSpPr>
          <p:cNvPr id="6" name="Прямая со стрелкой 5"/>
          <p:cNvCxnSpPr>
            <a:stCxn id="12" idx="0"/>
          </p:cNvCxnSpPr>
          <p:nvPr/>
        </p:nvCxnSpPr>
        <p:spPr>
          <a:xfrm flipV="1">
            <a:off x="1826020" y="2912006"/>
            <a:ext cx="1449836" cy="26346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0" idx="0"/>
          </p:cNvCxnSpPr>
          <p:nvPr/>
        </p:nvCxnSpPr>
        <p:spPr>
          <a:xfrm flipV="1">
            <a:off x="2663788" y="3789040"/>
            <a:ext cx="396044" cy="17671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21" idx="0"/>
          </p:cNvCxnSpPr>
          <p:nvPr/>
        </p:nvCxnSpPr>
        <p:spPr>
          <a:xfrm flipV="1">
            <a:off x="3455876" y="4672626"/>
            <a:ext cx="684076" cy="8835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2" idx="0"/>
          </p:cNvCxnSpPr>
          <p:nvPr/>
        </p:nvCxnSpPr>
        <p:spPr>
          <a:xfrm flipV="1">
            <a:off x="4319972" y="4672626"/>
            <a:ext cx="468052" cy="874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836712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Проектування елементів сюжетної лінії уроку на етапи. Крок 5</a:t>
            </a:r>
            <a:endParaRPr lang="ru-RU" sz="28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2465766" y="4354644"/>
            <a:ext cx="4464496" cy="2325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Активувати етап.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Натиснути на «Олівець».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Вибрати потрібну систему.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Перетягти елементи міні-модулю до потрібного етапу.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Упорядкувати.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Роздрукувати сценарій уроку.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1475656" y="471981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5</a:t>
            </a:r>
            <a:endParaRPr lang="ru-RU" dirty="0"/>
          </a:p>
        </p:txBody>
      </p:sp>
      <p:pic>
        <p:nvPicPr>
          <p:cNvPr id="18" name="Рисунок 17"/>
          <p:cNvPicPr/>
          <p:nvPr/>
        </p:nvPicPr>
        <p:blipFill rotWithShape="1">
          <a:blip r:embed="rId2"/>
          <a:srcRect l="3210" t="10730" r="4493" b="6154"/>
          <a:stretch/>
        </p:blipFill>
        <p:spPr bwMode="auto">
          <a:xfrm>
            <a:off x="1055224" y="691560"/>
            <a:ext cx="7164796" cy="3497912"/>
          </a:xfrm>
          <a:prstGeom prst="rect">
            <a:avLst/>
          </a:prstGeom>
          <a:ln w="3175"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Прямокутник 11"/>
          <p:cNvSpPr/>
          <p:nvPr/>
        </p:nvSpPr>
        <p:spPr>
          <a:xfrm>
            <a:off x="473500" y="371703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4</a:t>
            </a:r>
            <a:endParaRPr lang="ru-RU" dirty="0"/>
          </a:p>
        </p:txBody>
      </p:sp>
      <p:sp>
        <p:nvSpPr>
          <p:cNvPr id="20" name="Прямокутник 11"/>
          <p:cNvSpPr/>
          <p:nvPr/>
        </p:nvSpPr>
        <p:spPr>
          <a:xfrm>
            <a:off x="7668344" y="566124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3</a:t>
            </a:r>
            <a:endParaRPr lang="ru-RU" dirty="0"/>
          </a:p>
        </p:txBody>
      </p:sp>
      <p:sp>
        <p:nvSpPr>
          <p:cNvPr id="22" name="Прямокутник 11"/>
          <p:cNvSpPr/>
          <p:nvPr/>
        </p:nvSpPr>
        <p:spPr>
          <a:xfrm>
            <a:off x="473500" y="229211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24" name="Прямокутник 11"/>
          <p:cNvSpPr/>
          <p:nvPr/>
        </p:nvSpPr>
        <p:spPr>
          <a:xfrm>
            <a:off x="7668344" y="462590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2</a:t>
            </a:r>
            <a:endParaRPr lang="ru-RU" dirty="0"/>
          </a:p>
        </p:txBody>
      </p:sp>
      <p:sp>
        <p:nvSpPr>
          <p:cNvPr id="25" name="Прямокутник 11"/>
          <p:cNvSpPr/>
          <p:nvPr/>
        </p:nvSpPr>
        <p:spPr>
          <a:xfrm>
            <a:off x="1475656" y="5635704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cxnSp>
        <p:nvCxnSpPr>
          <p:cNvPr id="5" name="Прямая со стрелкой 4"/>
          <p:cNvCxnSpPr>
            <a:stCxn id="22" idx="0"/>
          </p:cNvCxnSpPr>
          <p:nvPr/>
        </p:nvCxnSpPr>
        <p:spPr>
          <a:xfrm flipV="1">
            <a:off x="653520" y="1700808"/>
            <a:ext cx="822136" cy="591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24" idx="1"/>
          </p:cNvCxnSpPr>
          <p:nvPr/>
        </p:nvCxnSpPr>
        <p:spPr>
          <a:xfrm flipH="1" flipV="1">
            <a:off x="6732240" y="3573016"/>
            <a:ext cx="936104" cy="1232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0" idx="1"/>
          </p:cNvCxnSpPr>
          <p:nvPr/>
        </p:nvCxnSpPr>
        <p:spPr>
          <a:xfrm flipH="1" flipV="1">
            <a:off x="4139952" y="2132856"/>
            <a:ext cx="3528392" cy="3708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9" idx="0"/>
          </p:cNvCxnSpPr>
          <p:nvPr/>
        </p:nvCxnSpPr>
        <p:spPr>
          <a:xfrm flipV="1">
            <a:off x="653520" y="1996460"/>
            <a:ext cx="1002156" cy="1720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2" idx="0"/>
          </p:cNvCxnSpPr>
          <p:nvPr/>
        </p:nvCxnSpPr>
        <p:spPr>
          <a:xfrm flipV="1">
            <a:off x="1655676" y="3897052"/>
            <a:ext cx="1044116" cy="822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5" idx="0"/>
          </p:cNvCxnSpPr>
          <p:nvPr/>
        </p:nvCxnSpPr>
        <p:spPr>
          <a:xfrm flipV="1">
            <a:off x="1655676" y="3897052"/>
            <a:ext cx="1260140" cy="1738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2465766" y="3573016"/>
            <a:ext cx="468052" cy="374340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381034" y="3276756"/>
            <a:ext cx="468052" cy="374340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кутник 14"/>
          <p:cNvSpPr/>
          <p:nvPr/>
        </p:nvSpPr>
        <p:spPr>
          <a:xfrm>
            <a:off x="3275856" y="623731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cs typeface="Times New Roman" pitchFamily="18" charset="0"/>
              </a:rPr>
              <a:t>Графічна сітка вчителя-предметника. крок 1</a:t>
            </a:r>
            <a:endParaRPr lang="ru-RU" sz="28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21" name="Объект 20"/>
          <p:cNvPicPr>
            <a:picLocks noGrp="1"/>
          </p:cNvPicPr>
          <p:nvPr>
            <p:ph idx="1"/>
          </p:nvPr>
        </p:nvPicPr>
        <p:blipFill rotWithShape="1">
          <a:blip r:embed="rId3"/>
          <a:srcRect l="3209" t="10503" r="4878" b="6838"/>
          <a:stretch/>
        </p:blipFill>
        <p:spPr bwMode="auto">
          <a:xfrm>
            <a:off x="457200" y="1782659"/>
            <a:ext cx="8229600" cy="4161045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Прямокутник 17"/>
          <p:cNvSpPr/>
          <p:nvPr/>
        </p:nvSpPr>
        <p:spPr>
          <a:xfrm>
            <a:off x="4860032" y="5085184"/>
            <a:ext cx="3672408" cy="1631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AutoNum type="arabicPeriod"/>
            </a:pPr>
            <a:r>
              <a:rPr lang="uk-UA" dirty="0" smtClean="0"/>
              <a:t>Технологічний модуль </a:t>
            </a:r>
            <a:r>
              <a:rPr lang="uk-UA" dirty="0" err="1" smtClean="0"/>
              <a:t>“Програмування”</a:t>
            </a:r>
            <a:r>
              <a:rPr lang="uk-UA" dirty="0" smtClean="0"/>
              <a:t>.</a:t>
            </a:r>
          </a:p>
          <a:p>
            <a:pPr marL="342900" indent="-342900" algn="just">
              <a:buAutoNum type="arabicPeriod"/>
            </a:pPr>
            <a:r>
              <a:rPr lang="uk-UA" dirty="0" smtClean="0"/>
              <a:t>Вибрати рік.</a:t>
            </a:r>
          </a:p>
          <a:p>
            <a:pPr marL="342900" indent="-342900" algn="just">
              <a:buAutoNum type="arabicPeriod"/>
            </a:pPr>
            <a:r>
              <a:rPr lang="uk-UA" dirty="0" smtClean="0"/>
              <a:t>Підтвердити прізвище учителя.</a:t>
            </a:r>
          </a:p>
          <a:p>
            <a:pPr marL="342900" indent="-342900" algn="just">
              <a:buAutoNum type="arabicPeriod"/>
            </a:pPr>
            <a:r>
              <a:rPr lang="uk-UA" dirty="0" smtClean="0"/>
              <a:t>Продовжити. </a:t>
            </a:r>
            <a:endParaRPr lang="ru-RU" dirty="0"/>
          </a:p>
        </p:txBody>
      </p:sp>
      <p:sp>
        <p:nvSpPr>
          <p:cNvPr id="16" name="Прямокутник 15"/>
          <p:cNvSpPr/>
          <p:nvPr/>
        </p:nvSpPr>
        <p:spPr>
          <a:xfrm>
            <a:off x="4680012" y="4581128"/>
            <a:ext cx="360040" cy="368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17" name="Прямокутник 16"/>
          <p:cNvSpPr/>
          <p:nvPr/>
        </p:nvSpPr>
        <p:spPr>
          <a:xfrm>
            <a:off x="7884368" y="371703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sp>
        <p:nvSpPr>
          <p:cNvPr id="22" name="Прямокутник 14"/>
          <p:cNvSpPr/>
          <p:nvPr/>
        </p:nvSpPr>
        <p:spPr>
          <a:xfrm>
            <a:off x="1187624" y="623731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1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stCxn id="22" idx="0"/>
          </p:cNvCxnSpPr>
          <p:nvPr/>
        </p:nvCxnSpPr>
        <p:spPr>
          <a:xfrm flipH="1" flipV="1">
            <a:off x="899592" y="3212976"/>
            <a:ext cx="468052" cy="3024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5" idx="1"/>
          </p:cNvCxnSpPr>
          <p:nvPr/>
        </p:nvCxnSpPr>
        <p:spPr>
          <a:xfrm flipH="1" flipV="1">
            <a:off x="2555776" y="5900736"/>
            <a:ext cx="720080" cy="5165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6" idx="0"/>
          </p:cNvCxnSpPr>
          <p:nvPr/>
        </p:nvCxnSpPr>
        <p:spPr>
          <a:xfrm flipH="1" flipV="1">
            <a:off x="4283968" y="3897052"/>
            <a:ext cx="576064" cy="684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7" idx="1"/>
          </p:cNvCxnSpPr>
          <p:nvPr/>
        </p:nvCxnSpPr>
        <p:spPr>
          <a:xfrm flipH="1">
            <a:off x="6696236" y="3897052"/>
            <a:ext cx="1188132" cy="540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 зі стрілкою 5"/>
          <p:cNvCxnSpPr/>
          <p:nvPr/>
        </p:nvCxnSpPr>
        <p:spPr>
          <a:xfrm flipH="1" flipV="1">
            <a:off x="4499992" y="3212976"/>
            <a:ext cx="208823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зі стрілкою 7"/>
          <p:cNvCxnSpPr/>
          <p:nvPr/>
        </p:nvCxnSpPr>
        <p:spPr>
          <a:xfrm flipV="1">
            <a:off x="2339752" y="3501008"/>
            <a:ext cx="180020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зі стрілкою 9"/>
          <p:cNvCxnSpPr/>
          <p:nvPr/>
        </p:nvCxnSpPr>
        <p:spPr>
          <a:xfrm flipV="1">
            <a:off x="1691680" y="4077072"/>
            <a:ext cx="288032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cs typeface="Times New Roman" pitchFamily="18" charset="0"/>
              </a:rPr>
              <a:t>Графічна сітка вчителя-предметника. крок 2</a:t>
            </a:r>
            <a:endParaRPr lang="ru-RU" sz="28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6" name="Объект 15"/>
          <p:cNvPicPr>
            <a:picLocks noGrp="1"/>
          </p:cNvPicPr>
          <p:nvPr>
            <p:ph idx="1"/>
          </p:nvPr>
        </p:nvPicPr>
        <p:blipFill rotWithShape="1">
          <a:blip r:embed="rId2"/>
          <a:srcRect l="3209" t="10959" r="4621" b="6153"/>
          <a:stretch/>
        </p:blipFill>
        <p:spPr bwMode="auto">
          <a:xfrm>
            <a:off x="457200" y="1420539"/>
            <a:ext cx="8229600" cy="4160938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Прямокутник 14"/>
          <p:cNvSpPr/>
          <p:nvPr/>
        </p:nvSpPr>
        <p:spPr>
          <a:xfrm>
            <a:off x="5724128" y="5322520"/>
            <a:ext cx="3174816" cy="1356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Завантажити ДЕМО.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Вибрати ДЕМО із списку.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Завантажити.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1331640" y="3945044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2</a:t>
            </a:r>
            <a:endParaRPr lang="ru-RU" dirty="0"/>
          </a:p>
        </p:txBody>
      </p:sp>
      <p:sp>
        <p:nvSpPr>
          <p:cNvPr id="17" name="Прямокутник 10"/>
          <p:cNvSpPr/>
          <p:nvPr/>
        </p:nvSpPr>
        <p:spPr>
          <a:xfrm>
            <a:off x="7311536" y="449536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18" name="Прямокутник 10"/>
          <p:cNvSpPr/>
          <p:nvPr/>
        </p:nvSpPr>
        <p:spPr>
          <a:xfrm>
            <a:off x="7311536" y="350100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1</a:t>
            </a:r>
            <a:endParaRPr lang="ru-RU" dirty="0"/>
          </a:p>
        </p:txBody>
      </p:sp>
      <p:cxnSp>
        <p:nvCxnSpPr>
          <p:cNvPr id="7" name="Прямая со стрелкой 6"/>
          <p:cNvCxnSpPr>
            <a:stCxn id="18" idx="1"/>
          </p:cNvCxnSpPr>
          <p:nvPr/>
        </p:nvCxnSpPr>
        <p:spPr>
          <a:xfrm flipH="1">
            <a:off x="4499992" y="3681028"/>
            <a:ext cx="2811544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1" idx="3"/>
          </p:cNvCxnSpPr>
          <p:nvPr/>
        </p:nvCxnSpPr>
        <p:spPr>
          <a:xfrm>
            <a:off x="1691680" y="4125064"/>
            <a:ext cx="1728192" cy="564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7" idx="1"/>
          </p:cNvCxnSpPr>
          <p:nvPr/>
        </p:nvCxnSpPr>
        <p:spPr>
          <a:xfrm flipH="1" flipV="1">
            <a:off x="4139952" y="4125064"/>
            <a:ext cx="3171584" cy="5503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143000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cs typeface="Times New Roman" pitchFamily="18" charset="0"/>
              </a:rPr>
              <a:t>Графічна сітка вчителя-предметника. крок </a:t>
            </a:r>
            <a:r>
              <a:rPr lang="uk-UA" sz="2800" b="1" dirty="0">
                <a:solidFill>
                  <a:srgbClr val="002060"/>
                </a:solidFill>
                <a:cs typeface="Times New Roman" pitchFamily="18" charset="0"/>
              </a:rPr>
              <a:t>3</a:t>
            </a:r>
            <a:endParaRPr lang="ru-RU" sz="28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5" name="Объект 14"/>
          <p:cNvPicPr>
            <a:picLocks noGrp="1"/>
          </p:cNvPicPr>
          <p:nvPr>
            <p:ph idx="1"/>
          </p:nvPr>
        </p:nvPicPr>
        <p:blipFill rotWithShape="1">
          <a:blip r:embed="rId2"/>
          <a:srcRect l="3080" t="10502" r="4750" b="6381"/>
          <a:stretch/>
        </p:blipFill>
        <p:spPr bwMode="auto">
          <a:xfrm>
            <a:off x="395536" y="1484784"/>
            <a:ext cx="8229600" cy="4172434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4473704" y="5116408"/>
            <a:ext cx="4445768" cy="1584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Вибрати предмет зі списку.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Адаптувати (змінити назву, клас, групу).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Додати необхідне або вилучити зайве.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Натиснути на (олівець)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 для збереження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uk-UA" dirty="0" smtClean="0">
                <a:solidFill>
                  <a:schemeClr val="tx1"/>
                </a:solidFill>
              </a:rPr>
              <a:t>збереження змін.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403648" y="3789040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7" name="Прямокутник 6"/>
          <p:cNvSpPr/>
          <p:nvPr/>
        </p:nvSpPr>
        <p:spPr>
          <a:xfrm>
            <a:off x="1421904" y="4509120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8" name="Прямокутник 7"/>
          <p:cNvSpPr/>
          <p:nvPr/>
        </p:nvSpPr>
        <p:spPr>
          <a:xfrm rot="10800000" flipV="1">
            <a:off x="6696588" y="4149080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853952" y="3969060"/>
            <a:ext cx="170993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3"/>
          </p:cNvCxnSpPr>
          <p:nvPr/>
        </p:nvCxnSpPr>
        <p:spPr>
          <a:xfrm flipV="1">
            <a:off x="1853952" y="3969060"/>
            <a:ext cx="199796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8" idx="3"/>
          </p:cNvCxnSpPr>
          <p:nvPr/>
        </p:nvCxnSpPr>
        <p:spPr>
          <a:xfrm flipH="1">
            <a:off x="4211960" y="4329100"/>
            <a:ext cx="248462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вмісту 4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002060"/>
                </a:solidFill>
                <a:cs typeface="Times New Roman" pitchFamily="18" charset="0"/>
              </a:rPr>
              <a:t>Вибір навчальної програми </a:t>
            </a:r>
          </a:p>
          <a:p>
            <a:pPr mar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002060"/>
                </a:solidFill>
                <a:cs typeface="Times New Roman" pitchFamily="18" charset="0"/>
              </a:rPr>
              <a:t>із </a:t>
            </a:r>
            <a:r>
              <a:rPr lang="uk-UA" b="1" dirty="0">
                <a:solidFill>
                  <a:srgbClr val="002060"/>
                </a:solidFill>
                <a:cs typeface="Times New Roman" pitchFamily="18" charset="0"/>
              </a:rPr>
              <a:t>е</a:t>
            </a:r>
            <a:r>
              <a:rPr lang="uk-UA" b="1" dirty="0" smtClean="0">
                <a:solidFill>
                  <a:srgbClr val="002060"/>
                </a:solidFill>
                <a:cs typeface="Times New Roman" pitchFamily="18" charset="0"/>
              </a:rPr>
              <a:t>лектронного банку в технологічному модулі </a:t>
            </a:r>
          </a:p>
          <a:p>
            <a:pPr mar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002060"/>
                </a:solidFill>
                <a:cs typeface="Times New Roman" pitchFamily="18" charset="0"/>
              </a:rPr>
              <a:t>«МОДЕЛЮВАННЯ»</a:t>
            </a:r>
            <a:endParaRPr lang="ru-RU" b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b="1" dirty="0" smtClean="0">
                <a:solidFill>
                  <a:srgbClr val="002060"/>
                </a:solidFill>
                <a:latin typeface="+mn-lt"/>
              </a:rPr>
              <a:t>Вибір навчальної програми. Крок 1</a:t>
            </a:r>
            <a:r>
              <a:rPr lang="uk-UA" sz="28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uk-UA" sz="2800" b="1" dirty="0" smtClean="0">
                <a:solidFill>
                  <a:srgbClr val="002060"/>
                </a:solidFill>
                <a:latin typeface="+mn-lt"/>
              </a:rPr>
            </a:br>
            <a:r>
              <a:rPr lang="uk-UA" sz="2000" b="1" dirty="0" smtClean="0">
                <a:solidFill>
                  <a:srgbClr val="0070C0"/>
                </a:solidFill>
                <a:latin typeface="Franklin Gothic Medium Cond" pitchFamily="34" charset="0"/>
              </a:rPr>
              <a:t/>
            </a:r>
            <a:br>
              <a:rPr lang="uk-UA" sz="2000" b="1" dirty="0" smtClean="0">
                <a:solidFill>
                  <a:srgbClr val="0070C0"/>
                </a:solidFill>
                <a:latin typeface="Franklin Gothic Medium Cond" pitchFamily="34" charset="0"/>
              </a:rPr>
            </a:br>
            <a:endParaRPr lang="ru-RU" sz="2000" b="1" dirty="0">
              <a:solidFill>
                <a:srgbClr val="0070C0"/>
              </a:solidFill>
              <a:latin typeface="Franklin Gothic Medium Cond" pitchFamily="34" charset="0"/>
            </a:endParaRPr>
          </a:p>
        </p:txBody>
      </p:sp>
      <p:pic>
        <p:nvPicPr>
          <p:cNvPr id="21" name="Объект 20"/>
          <p:cNvPicPr>
            <a:picLocks noGrp="1"/>
          </p:cNvPicPr>
          <p:nvPr>
            <p:ph idx="1"/>
          </p:nvPr>
        </p:nvPicPr>
        <p:blipFill rotWithShape="1">
          <a:blip r:embed="rId2"/>
          <a:srcRect l="3337" t="10502" r="4622" b="6610"/>
          <a:stretch/>
        </p:blipFill>
        <p:spPr bwMode="auto">
          <a:xfrm>
            <a:off x="467544" y="1107780"/>
            <a:ext cx="8229600" cy="416677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Прямокутник 13"/>
          <p:cNvSpPr/>
          <p:nvPr/>
        </p:nvSpPr>
        <p:spPr>
          <a:xfrm>
            <a:off x="4427984" y="4725144"/>
            <a:ext cx="4392488" cy="18362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Вибрати клас.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Вибрати предмет.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Перетягнути програму на поле «Проекти вчителя-предметника».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Переглянути тактично-виховні задачі.</a:t>
            </a:r>
          </a:p>
        </p:txBody>
      </p:sp>
      <p:sp>
        <p:nvSpPr>
          <p:cNvPr id="22" name="Прямокутник 5"/>
          <p:cNvSpPr/>
          <p:nvPr/>
        </p:nvSpPr>
        <p:spPr>
          <a:xfrm>
            <a:off x="5436096" y="3861048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23" name="Прямокутник 5"/>
          <p:cNvSpPr/>
          <p:nvPr/>
        </p:nvSpPr>
        <p:spPr>
          <a:xfrm>
            <a:off x="1045176" y="5619270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2</a:t>
            </a:r>
            <a:endParaRPr lang="ru-RU" dirty="0"/>
          </a:p>
        </p:txBody>
      </p:sp>
      <p:sp>
        <p:nvSpPr>
          <p:cNvPr id="24" name="Прямокутник 5"/>
          <p:cNvSpPr/>
          <p:nvPr/>
        </p:nvSpPr>
        <p:spPr>
          <a:xfrm>
            <a:off x="3275856" y="3284984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5" name="Прямокутник 5"/>
          <p:cNvSpPr/>
          <p:nvPr/>
        </p:nvSpPr>
        <p:spPr>
          <a:xfrm>
            <a:off x="5436096" y="1844824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827584" y="3465004"/>
            <a:ext cx="2448272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3" idx="0"/>
          </p:cNvCxnSpPr>
          <p:nvPr/>
        </p:nvCxnSpPr>
        <p:spPr>
          <a:xfrm flipH="1" flipV="1">
            <a:off x="827584" y="4437112"/>
            <a:ext cx="433616" cy="1182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4716016" y="3068960"/>
            <a:ext cx="93610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3275856" y="2024844"/>
            <a:ext cx="21602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Выгнутая вниз стрелка 25"/>
          <p:cNvSpPr/>
          <p:nvPr/>
        </p:nvSpPr>
        <p:spPr>
          <a:xfrm rot="19425167">
            <a:off x="2806257" y="3921688"/>
            <a:ext cx="2393114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Створення нового проекту. </a:t>
            </a:r>
            <a:r>
              <a:rPr lang="uk-UA" sz="2800" b="1" dirty="0" smtClean="0">
                <a:solidFill>
                  <a:srgbClr val="002060"/>
                </a:solidFill>
              </a:rPr>
              <a:t>Крок </a:t>
            </a:r>
            <a:r>
              <a:rPr lang="uk-UA" sz="2800" b="1" dirty="0" smtClean="0">
                <a:solidFill>
                  <a:srgbClr val="002060"/>
                </a:solidFill>
              </a:rPr>
              <a:t>2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1" name="Прямокутник 16"/>
          <p:cNvSpPr/>
          <p:nvPr/>
        </p:nvSpPr>
        <p:spPr>
          <a:xfrm>
            <a:off x="3131840" y="6057292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2</a:t>
            </a:r>
            <a:endParaRPr lang="ru-RU" dirty="0"/>
          </a:p>
        </p:txBody>
      </p:sp>
      <p:pic>
        <p:nvPicPr>
          <p:cNvPr id="13" name="Рисунок 12"/>
          <p:cNvPicPr/>
          <p:nvPr/>
        </p:nvPicPr>
        <p:blipFill rotWithShape="1">
          <a:blip r:embed="rId2"/>
          <a:srcRect l="3466" t="11415" r="4493" b="6610"/>
          <a:stretch/>
        </p:blipFill>
        <p:spPr bwMode="auto">
          <a:xfrm>
            <a:off x="3347864" y="1484784"/>
            <a:ext cx="5463540" cy="273558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3"/>
          <a:srcRect l="3080" t="11187" r="4622" b="6610"/>
          <a:stretch/>
        </p:blipFill>
        <p:spPr bwMode="auto">
          <a:xfrm>
            <a:off x="251520" y="2868950"/>
            <a:ext cx="5478780" cy="274320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кутник 6"/>
          <p:cNvSpPr/>
          <p:nvPr/>
        </p:nvSpPr>
        <p:spPr>
          <a:xfrm>
            <a:off x="5211004" y="4977172"/>
            <a:ext cx="3600400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Новий проект.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Вписати назву нового проекту, зберегти зміни.</a:t>
            </a:r>
          </a:p>
        </p:txBody>
      </p:sp>
      <p:sp>
        <p:nvSpPr>
          <p:cNvPr id="17" name="Прямокутник 16"/>
          <p:cNvSpPr/>
          <p:nvPr/>
        </p:nvSpPr>
        <p:spPr>
          <a:xfrm>
            <a:off x="7956376" y="2492534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cxnSp>
        <p:nvCxnSpPr>
          <p:cNvPr id="5" name="Прямая со стрелкой 4"/>
          <p:cNvCxnSpPr>
            <a:stCxn id="17" idx="1"/>
          </p:cNvCxnSpPr>
          <p:nvPr/>
        </p:nvCxnSpPr>
        <p:spPr>
          <a:xfrm flipH="1">
            <a:off x="6228184" y="2672554"/>
            <a:ext cx="1728192" cy="1332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11" idx="0"/>
          </p:cNvCxnSpPr>
          <p:nvPr/>
        </p:nvCxnSpPr>
        <p:spPr>
          <a:xfrm flipV="1">
            <a:off x="3347864" y="5445224"/>
            <a:ext cx="1368152" cy="612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Створення нового </a:t>
            </a:r>
            <a:r>
              <a:rPr lang="uk-UA" sz="2800" b="1" dirty="0" smtClean="0">
                <a:solidFill>
                  <a:srgbClr val="002060"/>
                </a:solidFill>
              </a:rPr>
              <a:t>проекту. </a:t>
            </a:r>
            <a:r>
              <a:rPr lang="uk-UA" sz="2800" b="1" dirty="0" smtClean="0">
                <a:solidFill>
                  <a:srgbClr val="002060"/>
                </a:solidFill>
              </a:rPr>
              <a:t>Крок </a:t>
            </a:r>
            <a:r>
              <a:rPr lang="uk-UA" sz="2800" b="1" dirty="0" smtClean="0">
                <a:solidFill>
                  <a:srgbClr val="002060"/>
                </a:solidFill>
              </a:rPr>
              <a:t>3</a:t>
            </a:r>
            <a:endParaRPr lang="ru-RU" sz="2800" dirty="0"/>
          </a:p>
        </p:txBody>
      </p:sp>
      <p:pic>
        <p:nvPicPr>
          <p:cNvPr id="12" name="Объект 11"/>
          <p:cNvPicPr>
            <a:picLocks noGrp="1"/>
          </p:cNvPicPr>
          <p:nvPr>
            <p:ph idx="1"/>
          </p:nvPr>
        </p:nvPicPr>
        <p:blipFill rotWithShape="1">
          <a:blip r:embed="rId2"/>
          <a:srcRect l="3210" t="10959" r="4493" b="5925"/>
          <a:stretch/>
        </p:blipFill>
        <p:spPr bwMode="auto">
          <a:xfrm>
            <a:off x="3419872" y="1412776"/>
            <a:ext cx="5482952" cy="272926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3"/>
          <a:srcRect l="3337" t="10959" r="4493" b="5697"/>
          <a:stretch/>
        </p:blipFill>
        <p:spPr bwMode="auto">
          <a:xfrm>
            <a:off x="179512" y="2780928"/>
            <a:ext cx="5471160" cy="278130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кутник 7"/>
          <p:cNvSpPr/>
          <p:nvPr/>
        </p:nvSpPr>
        <p:spPr>
          <a:xfrm rot="10800000" flipH="1" flipV="1">
            <a:off x="5148064" y="4590120"/>
            <a:ext cx="3672408" cy="1944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Кнопка “Додати”.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Вписати назву модулю, зберегти.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Кнопка “Додати”.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Вписати назву міні-модулю, зберегти.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кутник 18"/>
          <p:cNvSpPr/>
          <p:nvPr/>
        </p:nvSpPr>
        <p:spPr>
          <a:xfrm>
            <a:off x="2847356" y="5877272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3</a:t>
            </a:r>
            <a:endParaRPr lang="ru-RU" dirty="0"/>
          </a:p>
        </p:txBody>
      </p:sp>
      <p:sp>
        <p:nvSpPr>
          <p:cNvPr id="18" name="Прямокутник 18"/>
          <p:cNvSpPr/>
          <p:nvPr/>
        </p:nvSpPr>
        <p:spPr>
          <a:xfrm>
            <a:off x="7884368" y="3212976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1</a:t>
            </a:r>
            <a:endParaRPr lang="ru-RU" dirty="0"/>
          </a:p>
        </p:txBody>
      </p:sp>
      <p:sp>
        <p:nvSpPr>
          <p:cNvPr id="20" name="Прямокутник 18"/>
          <p:cNvSpPr/>
          <p:nvPr/>
        </p:nvSpPr>
        <p:spPr>
          <a:xfrm>
            <a:off x="7884368" y="2132856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2</a:t>
            </a:r>
            <a:endParaRPr lang="ru-RU" dirty="0"/>
          </a:p>
        </p:txBody>
      </p:sp>
      <p:sp>
        <p:nvSpPr>
          <p:cNvPr id="19" name="Прямокутник 18"/>
          <p:cNvSpPr/>
          <p:nvPr/>
        </p:nvSpPr>
        <p:spPr>
          <a:xfrm>
            <a:off x="4139952" y="4329100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cxnSp>
        <p:nvCxnSpPr>
          <p:cNvPr id="5" name="Прямая со стрелкой 4"/>
          <p:cNvCxnSpPr>
            <a:stCxn id="18" idx="1"/>
          </p:cNvCxnSpPr>
          <p:nvPr/>
        </p:nvCxnSpPr>
        <p:spPr>
          <a:xfrm flipH="1">
            <a:off x="6660232" y="3392996"/>
            <a:ext cx="1224136" cy="540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20" idx="1"/>
          </p:cNvCxnSpPr>
          <p:nvPr/>
        </p:nvCxnSpPr>
        <p:spPr>
          <a:xfrm flipH="1" flipV="1">
            <a:off x="6804248" y="1916832"/>
            <a:ext cx="1080120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5" idx="0"/>
          </p:cNvCxnSpPr>
          <p:nvPr/>
        </p:nvCxnSpPr>
        <p:spPr>
          <a:xfrm flipV="1">
            <a:off x="3063380" y="5373216"/>
            <a:ext cx="35649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9" idx="0"/>
          </p:cNvCxnSpPr>
          <p:nvPr/>
        </p:nvCxnSpPr>
        <p:spPr>
          <a:xfrm flipH="1" flipV="1">
            <a:off x="3419872" y="3392996"/>
            <a:ext cx="93610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1183</TotalTime>
  <Words>724</Words>
  <Application>Microsoft Office PowerPoint</Application>
  <PresentationFormat>Экран (4:3)</PresentationFormat>
  <Paragraphs>209</Paragraphs>
  <Slides>26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Franklin Gothic Medium Cond</vt:lpstr>
      <vt:lpstr>Times New Roman</vt:lpstr>
      <vt:lpstr>Тема1</vt:lpstr>
      <vt:lpstr>Клієнт ВЧИТЕЛЬ-ПРЕДМЕТНИК сервіс «Універсал-онлайн» </vt:lpstr>
      <vt:lpstr>Презентация PowerPoint</vt:lpstr>
      <vt:lpstr>Графічна сітка вчителя-предметника. крок 1</vt:lpstr>
      <vt:lpstr>Графічна сітка вчителя-предметника. крок 2</vt:lpstr>
      <vt:lpstr>Графічна сітка вчителя-предметника. крок 3</vt:lpstr>
      <vt:lpstr>Презентация PowerPoint</vt:lpstr>
      <vt:lpstr>Вибір навчальної програми. Крок 1  </vt:lpstr>
      <vt:lpstr>Створення нового проекту. Крок 2</vt:lpstr>
      <vt:lpstr>Створення нового проекту. Крок 3</vt:lpstr>
      <vt:lpstr>Презентация PowerPoint</vt:lpstr>
      <vt:lpstr>Цілепокладання навчального проекту. крок 1</vt:lpstr>
      <vt:lpstr>Цілепокладання навчального проекту. Крок 2</vt:lpstr>
      <vt:lpstr>Проектування сюжетної лінії змісту навчального проекту. Крок 3</vt:lpstr>
      <vt:lpstr>Презентация PowerPoint</vt:lpstr>
      <vt:lpstr>Створення календарно-тематичного плану вчителя-предметника. Крок 1</vt:lpstr>
      <vt:lpstr>Проектування на граф-сітку. Крок 2</vt:lpstr>
      <vt:lpstr>Календаризація проекту  вчителя-предметника. Крок 3</vt:lpstr>
      <vt:lpstr>Календаризація плану вчителя предметника. Крок 4 </vt:lpstr>
      <vt:lpstr>Друк календарного плану. Крок 5</vt:lpstr>
      <vt:lpstr>Технологічний модуль «Творення»</vt:lpstr>
      <vt:lpstr>Творення сценарію уроку  вчителя-предметника. крок 1</vt:lpstr>
      <vt:lpstr>Презентация PowerPoint</vt:lpstr>
      <vt:lpstr>Проектування особистісно-розвивального змісту  сценарію уроку. Крок 2</vt:lpstr>
      <vt:lpstr>Проектування особистісно-розвивального змісту  сценарій уроку. Крок 3</vt:lpstr>
      <vt:lpstr>Закріплення учнів за елементами уроку  на реалізацію задач особистісного розвитку. Крок 4</vt:lpstr>
      <vt:lpstr>Проектування елементів сюжетної лінії уроку на етапи. Крок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User</cp:lastModifiedBy>
  <cp:revision>112</cp:revision>
  <dcterms:created xsi:type="dcterms:W3CDTF">2014-03-03T08:05:56Z</dcterms:created>
  <dcterms:modified xsi:type="dcterms:W3CDTF">2020-02-16T10:08:21Z</dcterms:modified>
</cp:coreProperties>
</file>