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00" r:id="rId2"/>
    <p:sldId id="301" r:id="rId3"/>
    <p:sldId id="287" r:id="rId4"/>
    <p:sldId id="288" r:id="rId5"/>
    <p:sldId id="303" r:id="rId6"/>
    <p:sldId id="286" r:id="rId7"/>
    <p:sldId id="289" r:id="rId8"/>
    <p:sldId id="290" r:id="rId9"/>
    <p:sldId id="291" r:id="rId10"/>
    <p:sldId id="302" r:id="rId11"/>
    <p:sldId id="292" r:id="rId12"/>
    <p:sldId id="293" r:id="rId13"/>
    <p:sldId id="294" r:id="rId14"/>
    <p:sldId id="295" r:id="rId15"/>
    <p:sldId id="299" r:id="rId16"/>
    <p:sldId id="296" r:id="rId17"/>
    <p:sldId id="297" r:id="rId18"/>
    <p:sldId id="298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B21C3-42D4-4C1F-A208-0FFCF8940904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B63C3-3D8B-47A9-BA0E-D0A3A2602E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42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411F8-8C8F-4105-9211-CB03D69960E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835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411F8-8C8F-4105-9211-CB03D69960E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835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411F8-8C8F-4105-9211-CB03D69960E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307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411F8-8C8F-4105-9211-CB03D69960E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450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211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33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06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77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8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48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5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26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3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8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E887E-BB5C-4FD7-8E20-48CC96786A1C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0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3B3B3"/>
            </a:gs>
            <a:gs pos="46001">
              <a:srgbClr val="C6D9F1"/>
            </a:gs>
            <a:gs pos="100000">
              <a:srgbClr val="E6E6E6"/>
            </a:gs>
            <a:gs pos="100000">
              <a:srgbClr val="7D8496"/>
            </a:gs>
            <a:gs pos="100000">
              <a:srgbClr val="E6E6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тексту</a:t>
            </a:r>
          </a:p>
          <a:p>
            <a:pPr lvl="1"/>
            <a:r>
              <a:rPr lang="uk-UA" altLang="ru-RU" smtClean="0"/>
              <a:t>Другий рівень</a:t>
            </a:r>
          </a:p>
          <a:p>
            <a:pPr lvl="2"/>
            <a:r>
              <a:rPr lang="uk-UA" altLang="ru-RU" smtClean="0"/>
              <a:t>Третій рівень</a:t>
            </a:r>
          </a:p>
          <a:p>
            <a:pPr lvl="3"/>
            <a:r>
              <a:rPr lang="uk-UA" altLang="ru-RU" smtClean="0"/>
              <a:t>Четвертий рівень</a:t>
            </a:r>
          </a:p>
          <a:p>
            <a:pPr lvl="4"/>
            <a:r>
              <a:rPr lang="uk-UA" altLang="ru-RU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7CE887E-BB5C-4FD7-8E20-48CC96786A1C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12D7B4C-07A2-47A4-BB6D-F93955CF6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4368"/>
            <a:ext cx="8640960" cy="5276840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uk-UA" sz="3600" b="1" dirty="0" smtClean="0">
                <a:solidFill>
                  <a:srgbClr val="002060"/>
                </a:solidFill>
              </a:rPr>
              <a:t/>
            </a:r>
            <a:br>
              <a:rPr lang="uk-UA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C</a:t>
            </a:r>
            <a:r>
              <a:rPr lang="uk-UA" sz="3600" b="1" dirty="0" smtClean="0">
                <a:solidFill>
                  <a:srgbClr val="002060"/>
                </a:solidFill>
              </a:rPr>
              <a:t>творення </a:t>
            </a:r>
            <a:r>
              <a:rPr lang="uk-UA" sz="3600" b="1" dirty="0" smtClean="0">
                <a:solidFill>
                  <a:srgbClr val="002060"/>
                </a:solidFill>
              </a:rPr>
              <a:t>алгоритмів </a:t>
            </a:r>
            <a:r>
              <a:rPr lang="uk-UA" sz="3600" b="1" dirty="0" smtClean="0">
                <a:solidFill>
                  <a:srgbClr val="002060"/>
                </a:solidFill>
              </a:rPr>
              <a:t>навчального </a:t>
            </a:r>
            <a:r>
              <a:rPr lang="uk-UA" sz="3600" b="1" dirty="0" smtClean="0">
                <a:solidFill>
                  <a:srgbClr val="002060"/>
                </a:solidFill>
              </a:rPr>
              <a:t>року та </a:t>
            </a:r>
            <a:r>
              <a:rPr lang="uk-UA" sz="3600" b="1" dirty="0" smtClean="0">
                <a:solidFill>
                  <a:srgbClr val="002060"/>
                </a:solidFill>
              </a:rPr>
              <a:t>граф-сіток: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uk-UA" sz="3600" b="1" dirty="0" smtClean="0">
                <a:solidFill>
                  <a:srgbClr val="002060"/>
                </a:solidFill>
              </a:rPr>
              <a:t> закладу середньої освіти, </a:t>
            </a:r>
            <a:r>
              <a:rPr lang="uk-UA" sz="3600" b="1" dirty="0" smtClean="0">
                <a:solidFill>
                  <a:srgbClr val="002060"/>
                </a:solidFill>
              </a:rPr>
              <a:t>психологічної служби, класного </a:t>
            </a:r>
            <a:r>
              <a:rPr lang="uk-UA" sz="3600" b="1" dirty="0" smtClean="0">
                <a:solidFill>
                  <a:srgbClr val="002060"/>
                </a:solidFill>
              </a:rPr>
              <a:t>керівника</a:t>
            </a:r>
            <a:r>
              <a:rPr lang="uk-UA" sz="3600" b="1" dirty="0" smtClean="0">
                <a:solidFill>
                  <a:srgbClr val="002060"/>
                </a:solidFill>
              </a:rPr>
              <a:t/>
            </a:r>
            <a:br>
              <a:rPr lang="uk-UA" sz="3600" b="1" dirty="0" smtClean="0">
                <a:solidFill>
                  <a:srgbClr val="002060"/>
                </a:solidFill>
              </a:rPr>
            </a:br>
            <a:endParaRPr lang="ru-RU" sz="3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92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4368"/>
            <a:ext cx="8640960" cy="4608611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rgbClr val="002060"/>
                </a:solidFill>
              </a:rPr>
              <a:t/>
            </a:r>
            <a:br>
              <a:rPr lang="uk-UA" sz="4000" b="1" dirty="0" smtClean="0">
                <a:solidFill>
                  <a:srgbClr val="002060"/>
                </a:solidFill>
              </a:rPr>
            </a:br>
            <a:r>
              <a:rPr lang="uk-UA" sz="4000" b="1" dirty="0">
                <a:solidFill>
                  <a:srgbClr val="002060"/>
                </a:solidFill>
              </a:rPr>
              <a:t/>
            </a:r>
            <a:br>
              <a:rPr lang="uk-UA" sz="4000" b="1" dirty="0">
                <a:solidFill>
                  <a:srgbClr val="002060"/>
                </a:solidFill>
              </a:rPr>
            </a:br>
            <a:r>
              <a:rPr lang="uk-UA" sz="4000" b="1" dirty="0" smtClean="0">
                <a:solidFill>
                  <a:srgbClr val="002060"/>
                </a:solidFill>
              </a:rPr>
              <a:t>Створення алгоритму </a:t>
            </a:r>
            <a:r>
              <a:rPr lang="uk-UA" sz="4000" b="1" dirty="0" smtClean="0">
                <a:solidFill>
                  <a:srgbClr val="002060"/>
                </a:solidFill>
              </a:rPr>
              <a:t/>
            </a:r>
            <a:br>
              <a:rPr lang="uk-UA" sz="4000" b="1" dirty="0" smtClean="0">
                <a:solidFill>
                  <a:srgbClr val="002060"/>
                </a:solidFill>
              </a:rPr>
            </a:br>
            <a:r>
              <a:rPr lang="uk-UA" sz="4000" b="1" dirty="0" smtClean="0">
                <a:solidFill>
                  <a:srgbClr val="002060"/>
                </a:solidFill>
              </a:rPr>
              <a:t>граф-сітки за напрямками роботи закладу освіти</a:t>
            </a:r>
            <a:endParaRPr lang="ru-RU" sz="4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90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/>
            </a:r>
            <a:b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uk-UA" sz="4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/>
            </a:r>
            <a:br>
              <a:rPr lang="uk-UA" sz="4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Алгоритм графічної сітки </a:t>
            </a:r>
            <a:b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закладу освіти. Крок 1 </a:t>
            </a:r>
            <a:b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крок 1</a:t>
            </a:r>
            <a:b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endParaRPr lang="ru-RU" sz="40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3" name="Объект 12"/>
          <p:cNvPicPr>
            <a:picLocks noGrp="1"/>
          </p:cNvPicPr>
          <p:nvPr>
            <p:ph idx="1"/>
          </p:nvPr>
        </p:nvPicPr>
        <p:blipFill rotWithShape="1">
          <a:blip r:embed="rId2"/>
          <a:stretch/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5652120" y="5193196"/>
            <a:ext cx="3168352" cy="14917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</a:t>
            </a:r>
            <a:r>
              <a:rPr lang="uk-UA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Програмування.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Граф-сітки закладу освіти.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рік.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827584" y="501317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1835696" y="501317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2843808" y="501317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007604" y="3356992"/>
            <a:ext cx="396044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1835696" y="3861048"/>
            <a:ext cx="18002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023828" y="5373216"/>
            <a:ext cx="82809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82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cs typeface="Times New Roman" pitchFamily="18" charset="0"/>
              </a:rPr>
              <a:t>Алгоритм графічної сітки </a:t>
            </a:r>
            <a:br>
              <a:rPr lang="uk-UA" sz="32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cs typeface="Times New Roman" pitchFamily="18" charset="0"/>
              </a:rPr>
              <a:t>закладу освіти. Крок 2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5" name="Объект 14"/>
          <p:cNvPicPr>
            <a:picLocks noGrp="1"/>
          </p:cNvPicPr>
          <p:nvPr>
            <p:ph idx="1"/>
          </p:nvPr>
        </p:nvPicPr>
        <p:blipFill rotWithShape="1">
          <a:blip r:embed="rId2"/>
          <a:srcRect l="2952" t="10501" r="4365" b="5925"/>
          <a:stretch/>
        </p:blipFill>
        <p:spPr bwMode="auto">
          <a:xfrm>
            <a:off x="395536" y="2074560"/>
            <a:ext cx="8229600" cy="4172154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755576" y="4653136"/>
            <a:ext cx="4032448" cy="2084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</a:t>
            </a:r>
            <a:r>
              <a:rPr lang="uk-UA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Завантажити ДЕМО.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Скопіювати.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Активувати графічну сітку.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Перетягнути незакріплені види роботи в потрібний розділ (дивись наступний слайд).</a:t>
            </a:r>
          </a:p>
          <a:p>
            <a:pPr marL="342900" indent="-342900" algn="ctr">
              <a:buAutoNum type="arabicPeriod"/>
            </a:pPr>
            <a:endParaRPr lang="ru-RU" dirty="0"/>
          </a:p>
        </p:txBody>
      </p:sp>
      <p:sp>
        <p:nvSpPr>
          <p:cNvPr id="9" name="Прямокутник 8"/>
          <p:cNvSpPr/>
          <p:nvPr/>
        </p:nvSpPr>
        <p:spPr>
          <a:xfrm>
            <a:off x="3795348" y="407707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3059832" y="407707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4608004" y="407707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cxnSp>
        <p:nvCxnSpPr>
          <p:cNvPr id="8" name="Прямая со стрелкой 7"/>
          <p:cNvCxnSpPr>
            <a:stCxn id="9" idx="0"/>
          </p:cNvCxnSpPr>
          <p:nvPr/>
        </p:nvCxnSpPr>
        <p:spPr>
          <a:xfrm flipH="1" flipV="1">
            <a:off x="1907704" y="3212976"/>
            <a:ext cx="206766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14" idx="0"/>
          </p:cNvCxnSpPr>
          <p:nvPr/>
        </p:nvCxnSpPr>
        <p:spPr>
          <a:xfrm flipV="1">
            <a:off x="4788024" y="3212976"/>
            <a:ext cx="237626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3" idx="0"/>
          </p:cNvCxnSpPr>
          <p:nvPr/>
        </p:nvCxnSpPr>
        <p:spPr>
          <a:xfrm flipH="1" flipV="1">
            <a:off x="755576" y="3429000"/>
            <a:ext cx="248427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cs typeface="Times New Roman" pitchFamily="18" charset="0"/>
              </a:rPr>
              <a:t>Алгоритм граф сітки закладу. Закріплення видів діяльності  за </a:t>
            </a:r>
            <a:r>
              <a:rPr lang="uk-UA" sz="2800" b="1" dirty="0" smtClean="0">
                <a:solidFill>
                  <a:srgbClr val="002060"/>
                </a:solidFill>
                <a:cs typeface="Times New Roman" pitchFamily="18" charset="0"/>
              </a:rPr>
              <a:t>напрямками роботи. </a:t>
            </a:r>
            <a:r>
              <a:rPr lang="uk-UA" sz="2800" b="1" dirty="0" smtClean="0">
                <a:solidFill>
                  <a:srgbClr val="002060"/>
                </a:solidFill>
                <a:cs typeface="Times New Roman" pitchFamily="18" charset="0"/>
              </a:rPr>
              <a:t>Крок 3</a:t>
            </a:r>
            <a:endParaRPr lang="ru-RU" sz="28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3" name="Объект 12"/>
          <p:cNvPicPr>
            <a:picLocks noGrp="1"/>
          </p:cNvPicPr>
          <p:nvPr>
            <p:ph idx="1"/>
          </p:nvPr>
        </p:nvPicPr>
        <p:blipFill rotWithShape="1">
          <a:blip r:embed="rId2"/>
          <a:srcRect l="3080" t="10959" r="4237" b="5697"/>
          <a:stretch/>
        </p:blipFill>
        <p:spPr bwMode="auto">
          <a:xfrm>
            <a:off x="457200" y="1492680"/>
            <a:ext cx="8229600" cy="416067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" name="Пряма зі стрілкою 17"/>
          <p:cNvCxnSpPr/>
          <p:nvPr/>
        </p:nvCxnSpPr>
        <p:spPr>
          <a:xfrm flipH="1" flipV="1">
            <a:off x="5652120" y="3933056"/>
            <a:ext cx="7200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кутник 38"/>
          <p:cNvSpPr/>
          <p:nvPr/>
        </p:nvSpPr>
        <p:spPr>
          <a:xfrm>
            <a:off x="275054" y="4582183"/>
            <a:ext cx="4031432" cy="2251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</a:t>
            </a:r>
            <a:r>
              <a:rPr lang="uk-UA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розділ та активувати його.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Перетягнути вид роботи  до </a:t>
            </a:r>
            <a:r>
              <a:rPr lang="uk-UA" dirty="0">
                <a:solidFill>
                  <a:schemeClr val="tx1"/>
                </a:solidFill>
              </a:rPr>
              <a:t>о</a:t>
            </a:r>
            <a:r>
              <a:rPr lang="uk-UA" dirty="0" smtClean="0">
                <a:solidFill>
                  <a:schemeClr val="tx1"/>
                </a:solidFill>
              </a:rPr>
              <a:t>браного розділу.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Таким чином перетягнути всі незакріплені види роботи. 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Зберегти ДЕМО. 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Скопіювати на поточний рік.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 rot="3571873">
            <a:off x="5203842" y="4020575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кутник 16"/>
          <p:cNvSpPr/>
          <p:nvPr/>
        </p:nvSpPr>
        <p:spPr>
          <a:xfrm>
            <a:off x="2915816" y="415632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1691680" y="2636912"/>
            <a:ext cx="1404156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Додавання нових видів роботи. Крок 4</a:t>
            </a:r>
            <a:endParaRPr lang="ru-RU" sz="32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4" name="Объект 13"/>
          <p:cNvPicPr>
            <a:picLocks noGrp="1"/>
          </p:cNvPicPr>
          <p:nvPr>
            <p:ph idx="1"/>
          </p:nvPr>
        </p:nvPicPr>
        <p:blipFill rotWithShape="1">
          <a:blip r:embed="rId2"/>
          <a:srcRect l="3081" t="10731" r="4622" b="5696"/>
          <a:stretch/>
        </p:blipFill>
        <p:spPr bwMode="auto">
          <a:xfrm>
            <a:off x="467544" y="1209444"/>
            <a:ext cx="8229600" cy="418955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5652120" y="553740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7884368" y="553740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5" name="Прямокутник 4"/>
          <p:cNvSpPr/>
          <p:nvPr/>
        </p:nvSpPr>
        <p:spPr>
          <a:xfrm>
            <a:off x="683568" y="4853332"/>
            <a:ext cx="4392488" cy="1728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</a:t>
            </a:r>
            <a:r>
              <a:rPr lang="uk-UA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Додати.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Написати вид роботи.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Додати цифру 1 у другу колонку.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Перетягнути вид роботи в потрібний розділ.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5076056" y="273610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4427984" y="422108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8" idx="0"/>
          </p:cNvCxnSpPr>
          <p:nvPr/>
        </p:nvCxnSpPr>
        <p:spPr>
          <a:xfrm flipV="1">
            <a:off x="5256076" y="2204864"/>
            <a:ext cx="576064" cy="5312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13" idx="0"/>
          </p:cNvCxnSpPr>
          <p:nvPr/>
        </p:nvCxnSpPr>
        <p:spPr>
          <a:xfrm flipV="1">
            <a:off x="5832140" y="4725144"/>
            <a:ext cx="180020" cy="812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7" idx="0"/>
          </p:cNvCxnSpPr>
          <p:nvPr/>
        </p:nvCxnSpPr>
        <p:spPr>
          <a:xfrm flipV="1">
            <a:off x="8064388" y="4725144"/>
            <a:ext cx="0" cy="812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8" idx="0"/>
          </p:cNvCxnSpPr>
          <p:nvPr/>
        </p:nvCxnSpPr>
        <p:spPr>
          <a:xfrm flipH="1" flipV="1">
            <a:off x="1691680" y="3284984"/>
            <a:ext cx="291632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Графічні сітки </a:t>
            </a:r>
            <a:b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класного керівника</a:t>
            </a:r>
            <a:endParaRPr lang="ru-RU" sz="40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dirty="0" smtClean="0">
                <a:latin typeface="+mj-lt"/>
                <a:cs typeface="Times New Roman" pitchFamily="18" charset="0"/>
              </a:rPr>
              <a:t>Адміністрація ЗЗСО може самостійно створювати графічні сітки для всіх класних керівників закладу освіти за наступним алгоритмом:</a:t>
            </a:r>
            <a:endParaRPr lang="ru-RU" sz="28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Графічна сітка класного керівника</a:t>
            </a:r>
            <a:b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крок 1</a:t>
            </a:r>
            <a:endParaRPr lang="ru-RU" sz="4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8" name="Объект 17"/>
          <p:cNvPicPr>
            <a:picLocks noGrp="1"/>
          </p:cNvPicPr>
          <p:nvPr>
            <p:ph idx="1"/>
          </p:nvPr>
        </p:nvPicPr>
        <p:blipFill rotWithShape="1">
          <a:blip r:embed="rId2"/>
          <a:srcRect l="2952" t="10502" r="4108" b="8436"/>
          <a:stretch/>
        </p:blipFill>
        <p:spPr bwMode="auto">
          <a:xfrm>
            <a:off x="457200" y="1447224"/>
            <a:ext cx="8229600" cy="403556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Пряма зі стрілкою 6"/>
          <p:cNvCxnSpPr/>
          <p:nvPr/>
        </p:nvCxnSpPr>
        <p:spPr>
          <a:xfrm flipV="1">
            <a:off x="971600" y="2636912"/>
            <a:ext cx="122413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зі стрілкою 9"/>
          <p:cNvCxnSpPr/>
          <p:nvPr/>
        </p:nvCxnSpPr>
        <p:spPr>
          <a:xfrm flipV="1">
            <a:off x="1115616" y="3284984"/>
            <a:ext cx="108012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 flipV="1">
            <a:off x="2267744" y="4077072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/>
          <p:nvPr/>
        </p:nvCxnSpPr>
        <p:spPr>
          <a:xfrm flipH="1">
            <a:off x="2987824" y="4005064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зі стрілкою 20"/>
          <p:cNvCxnSpPr/>
          <p:nvPr/>
        </p:nvCxnSpPr>
        <p:spPr>
          <a:xfrm flipH="1" flipV="1">
            <a:off x="4572000" y="4005064"/>
            <a:ext cx="115212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зі стрілкою 22"/>
          <p:cNvCxnSpPr/>
          <p:nvPr/>
        </p:nvCxnSpPr>
        <p:spPr>
          <a:xfrm flipH="1" flipV="1">
            <a:off x="6084168" y="3933056"/>
            <a:ext cx="115212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кутник 4"/>
          <p:cNvSpPr/>
          <p:nvPr/>
        </p:nvSpPr>
        <p:spPr>
          <a:xfrm>
            <a:off x="4427984" y="4700383"/>
            <a:ext cx="4032448" cy="19841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</a:t>
            </a:r>
            <a:r>
              <a:rPr lang="uk-UA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Програмування.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Граф-сітки класних керівників.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рік.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семестр.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Підтвердити прізвище педагога.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Продовжити.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11560" y="3140968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611560" y="3933056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611560" y="4711858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1475656" y="5157192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7524328" y="3115240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ru-RU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7524328" y="4077072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791580" y="2780928"/>
            <a:ext cx="684076" cy="33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1" idx="0"/>
          </p:cNvCxnSpPr>
          <p:nvPr/>
        </p:nvCxnSpPr>
        <p:spPr>
          <a:xfrm flipV="1">
            <a:off x="791580" y="3429000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2" idx="3"/>
          </p:cNvCxnSpPr>
          <p:nvPr/>
        </p:nvCxnSpPr>
        <p:spPr>
          <a:xfrm flipV="1">
            <a:off x="971600" y="4581128"/>
            <a:ext cx="1620180" cy="2747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3" idx="3"/>
          </p:cNvCxnSpPr>
          <p:nvPr/>
        </p:nvCxnSpPr>
        <p:spPr>
          <a:xfrm flipV="1">
            <a:off x="1835696" y="4999890"/>
            <a:ext cx="756084" cy="3013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4" idx="1"/>
          </p:cNvCxnSpPr>
          <p:nvPr/>
        </p:nvCxnSpPr>
        <p:spPr>
          <a:xfrm flipH="1">
            <a:off x="4211960" y="3259256"/>
            <a:ext cx="3312368" cy="421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6660232" y="422108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Графічна сітка класного керівника</a:t>
            </a:r>
            <a:b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uk-UA" sz="4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</a:t>
            </a:r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рок 2</a:t>
            </a:r>
            <a:endParaRPr lang="ru-RU" sz="4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1" name="Объект 10"/>
          <p:cNvPicPr>
            <a:picLocks noGrp="1"/>
          </p:cNvPicPr>
          <p:nvPr>
            <p:ph idx="1"/>
          </p:nvPr>
        </p:nvPicPr>
        <p:blipFill rotWithShape="1">
          <a:blip r:embed="rId2"/>
          <a:srcRect l="3210" t="38813" r="4493" b="31274"/>
          <a:stretch/>
        </p:blipFill>
        <p:spPr bwMode="auto">
          <a:xfrm>
            <a:off x="395536" y="1592796"/>
            <a:ext cx="8229600" cy="149955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кутник 9"/>
          <p:cNvSpPr/>
          <p:nvPr/>
        </p:nvSpPr>
        <p:spPr>
          <a:xfrm>
            <a:off x="3257854" y="3418696"/>
            <a:ext cx="2736304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</a:rPr>
              <a:t>1. Завантажити ДЕМО.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3257854" y="5805264"/>
            <a:ext cx="2736304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</a:rPr>
              <a:t>2. Вибрати графічну сітку.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3. Завантажити.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3"/>
          <a:srcRect l="2953" t="38357" r="4493" b="16203"/>
          <a:stretch/>
        </p:blipFill>
        <p:spPr bwMode="auto">
          <a:xfrm>
            <a:off x="467544" y="4100666"/>
            <a:ext cx="8136904" cy="151638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Прямая со стрелкой 4"/>
          <p:cNvCxnSpPr>
            <a:stCxn id="10" idx="1"/>
          </p:cNvCxnSpPr>
          <p:nvPr/>
        </p:nvCxnSpPr>
        <p:spPr>
          <a:xfrm flipH="1" flipV="1">
            <a:off x="1619672" y="2708920"/>
            <a:ext cx="1638182" cy="961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14" idx="1"/>
          </p:cNvCxnSpPr>
          <p:nvPr/>
        </p:nvCxnSpPr>
        <p:spPr>
          <a:xfrm flipH="1" flipV="1">
            <a:off x="1907704" y="5373216"/>
            <a:ext cx="1350150" cy="9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4" idx="1"/>
          </p:cNvCxnSpPr>
          <p:nvPr/>
        </p:nvCxnSpPr>
        <p:spPr>
          <a:xfrm flipH="1" flipV="1">
            <a:off x="1619672" y="5013176"/>
            <a:ext cx="1638182" cy="1260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Графічна сітка класного керівника</a:t>
            </a:r>
            <a:b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крок 3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/>
          <a:srcRect l="3209" t="10274" r="4621" b="5696"/>
          <a:stretch/>
        </p:blipFill>
        <p:spPr bwMode="auto">
          <a:xfrm>
            <a:off x="467544" y="1412776"/>
            <a:ext cx="8229600" cy="4218266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990937"/>
            <a:ext cx="4016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кутник 11"/>
          <p:cNvSpPr/>
          <p:nvPr/>
        </p:nvSpPr>
        <p:spPr>
          <a:xfrm>
            <a:off x="1380046" y="6022275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0" name="Прямокутник 10"/>
          <p:cNvSpPr/>
          <p:nvPr/>
        </p:nvSpPr>
        <p:spPr>
          <a:xfrm>
            <a:off x="3851920" y="5976952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1026" idx="2"/>
          </p:cNvCxnSpPr>
          <p:nvPr/>
        </p:nvCxnSpPr>
        <p:spPr>
          <a:xfrm flipH="1">
            <a:off x="6588224" y="3484650"/>
            <a:ext cx="1640979" cy="1090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0" idx="0"/>
          </p:cNvCxnSpPr>
          <p:nvPr/>
        </p:nvCxnSpPr>
        <p:spPr>
          <a:xfrm flipH="1" flipV="1">
            <a:off x="1907704" y="4575113"/>
            <a:ext cx="2124236" cy="1401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0"/>
          </p:cNvCxnSpPr>
          <p:nvPr/>
        </p:nvCxnSpPr>
        <p:spPr>
          <a:xfrm flipV="1">
            <a:off x="1560066" y="3906371"/>
            <a:ext cx="0" cy="21159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кутник 3"/>
          <p:cNvSpPr/>
          <p:nvPr/>
        </p:nvSpPr>
        <p:spPr>
          <a:xfrm>
            <a:off x="4372470" y="4797152"/>
            <a:ext cx="4392488" cy="1944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rgbClr val="C00000"/>
              </a:solidFill>
            </a:endParaRPr>
          </a:p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</a:t>
            </a:r>
            <a:r>
              <a:rPr lang="uk-UA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Додати види роботи.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Закріпити за потрібними розділами.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Скопіювати на поточний рік.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Створити графічні сітки для інших класних керівників (за потребою).  </a:t>
            </a:r>
          </a:p>
          <a:p>
            <a:pPr marL="342900" indent="-342900" algn="just">
              <a:buAutoNum type="arabicPeriod"/>
            </a:pPr>
            <a:endParaRPr lang="uk-UA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cxnSp>
        <p:nvCxnSpPr>
          <p:cNvPr id="19" name="Прямая со стрелкой 18"/>
          <p:cNvCxnSpPr>
            <a:stCxn id="10" idx="0"/>
          </p:cNvCxnSpPr>
          <p:nvPr/>
        </p:nvCxnSpPr>
        <p:spPr>
          <a:xfrm flipH="1" flipV="1">
            <a:off x="3491880" y="4964323"/>
            <a:ext cx="540060" cy="1012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Висновок</a:t>
            </a:r>
            <a:endParaRPr lang="ru-RU" sz="40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uk-UA" dirty="0" smtClean="0"/>
              <a:t>		В результаті проектування освітнього процесу закладу освіти в хмарному сервісі «Універсал-онлайн» для адміністрації ЗЗСО розроблені технологічні модулі:</a:t>
            </a:r>
          </a:p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«Програмування»</a:t>
            </a:r>
          </a:p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«Моделювання»</a:t>
            </a:r>
          </a:p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«Планування»</a:t>
            </a:r>
          </a:p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«Творення»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4368"/>
            <a:ext cx="8640960" cy="4608611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rgbClr val="002060"/>
                </a:solidFill>
              </a:rPr>
              <a:t/>
            </a:r>
            <a:br>
              <a:rPr lang="uk-UA" sz="4000" b="1" dirty="0" smtClean="0">
                <a:solidFill>
                  <a:srgbClr val="002060"/>
                </a:solidFill>
              </a:rPr>
            </a:br>
            <a:r>
              <a:rPr lang="uk-UA" sz="4000" b="1" dirty="0">
                <a:solidFill>
                  <a:srgbClr val="002060"/>
                </a:solidFill>
              </a:rPr>
              <a:t/>
            </a:r>
            <a:br>
              <a:rPr lang="uk-UA" sz="4000" b="1" dirty="0">
                <a:solidFill>
                  <a:srgbClr val="002060"/>
                </a:solidFill>
              </a:rPr>
            </a:br>
            <a:r>
              <a:rPr lang="uk-UA" sz="4000" b="1" dirty="0" smtClean="0">
                <a:solidFill>
                  <a:srgbClr val="002060"/>
                </a:solidFill>
              </a:rPr>
              <a:t>Алгоритми навчального року </a:t>
            </a:r>
            <a:br>
              <a:rPr lang="uk-UA" sz="4000" b="1" dirty="0" smtClean="0">
                <a:solidFill>
                  <a:srgbClr val="002060"/>
                </a:solidFill>
              </a:rPr>
            </a:br>
            <a:r>
              <a:rPr lang="uk-UA" sz="4000" b="1" dirty="0" smtClean="0">
                <a:solidFill>
                  <a:srgbClr val="002060"/>
                </a:solidFill>
              </a:rPr>
              <a:t>та граф-сітки</a:t>
            </a:r>
            <a:endParaRPr lang="ru-RU" sz="4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84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Вхід у сервіс «Універсал-онлайн»</a:t>
            </a:r>
            <a:endParaRPr lang="ru-RU" sz="4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/>
          </p:cNvPicPr>
          <p:nvPr>
            <p:ph idx="1"/>
          </p:nvPr>
        </p:nvPicPr>
        <p:blipFill rotWithShape="1">
          <a:blip r:embed="rId2"/>
          <a:srcRect r="44809" b="51369"/>
          <a:stretch/>
        </p:blipFill>
        <p:spPr bwMode="auto">
          <a:xfrm>
            <a:off x="1763688" y="1412776"/>
            <a:ext cx="5744787" cy="281362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1835696" y="5010668"/>
            <a:ext cx="5760640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u="sng" dirty="0" smtClean="0">
              <a:solidFill>
                <a:srgbClr val="002060"/>
              </a:solidFill>
            </a:endParaRPr>
          </a:p>
          <a:p>
            <a:r>
              <a:rPr lang="uk-UA" b="1" u="sng" dirty="0" smtClean="0">
                <a:solidFill>
                  <a:srgbClr val="002060"/>
                </a:solidFill>
              </a:rPr>
              <a:t>Порядок дій</a:t>
            </a:r>
            <a:r>
              <a:rPr lang="uk-UA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Ввести запит в пошуковий рядок браузера –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universal-school.com</a:t>
            </a: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b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Вибрати потрібний рядок.</a:t>
            </a:r>
          </a:p>
          <a:p>
            <a:pPr marL="342900" indent="-342900"/>
            <a:endPara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539552" y="2803416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8107676" y="357301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10" idx="0"/>
          </p:cNvCxnSpPr>
          <p:nvPr/>
        </p:nvCxnSpPr>
        <p:spPr>
          <a:xfrm flipV="1">
            <a:off x="719572" y="2060848"/>
            <a:ext cx="2412268" cy="74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2" idx="0"/>
          </p:cNvCxnSpPr>
          <p:nvPr/>
        </p:nvCxnSpPr>
        <p:spPr>
          <a:xfrm flipH="1" flipV="1">
            <a:off x="4139952" y="2360124"/>
            <a:ext cx="4147744" cy="1212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Введення </a:t>
            </a:r>
            <a:r>
              <a:rPr lang="uk-UA" sz="4000" b="1" dirty="0" err="1" smtClean="0">
                <a:solidFill>
                  <a:srgbClr val="002060"/>
                </a:solidFill>
                <a:cs typeface="Times New Roman" pitchFamily="18" charset="0"/>
              </a:rPr>
              <a:t>логіну</a:t>
            </a:r>
            <a:r>
              <a:rPr lang="uk-UA" sz="4000" b="1" dirty="0" smtClean="0">
                <a:solidFill>
                  <a:srgbClr val="002060"/>
                </a:solidFill>
                <a:cs typeface="Times New Roman" pitchFamily="18" charset="0"/>
              </a:rPr>
              <a:t> та паролю</a:t>
            </a:r>
            <a:endParaRPr lang="ru-RU" sz="4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33115" t="30822" r="32230" b="25114"/>
          <a:stretch/>
        </p:blipFill>
        <p:spPr bwMode="auto">
          <a:xfrm>
            <a:off x="2483768" y="1772816"/>
            <a:ext cx="4320480" cy="3456384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4368"/>
            <a:ext cx="8640960" cy="4608611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rgbClr val="002060"/>
                </a:solidFill>
              </a:rPr>
              <a:t/>
            </a:r>
            <a:br>
              <a:rPr lang="uk-UA" sz="4000" b="1" dirty="0" smtClean="0">
                <a:solidFill>
                  <a:srgbClr val="002060"/>
                </a:solidFill>
              </a:rPr>
            </a:br>
            <a:r>
              <a:rPr lang="uk-UA" sz="4000" b="1" dirty="0">
                <a:solidFill>
                  <a:srgbClr val="002060"/>
                </a:solidFill>
              </a:rPr>
              <a:t/>
            </a:r>
            <a:br>
              <a:rPr lang="uk-UA" sz="4000" b="1" dirty="0">
                <a:solidFill>
                  <a:srgbClr val="002060"/>
                </a:solidFill>
              </a:rPr>
            </a:br>
            <a:r>
              <a:rPr lang="uk-UA" sz="4000" b="1" dirty="0" smtClean="0">
                <a:solidFill>
                  <a:srgbClr val="002060"/>
                </a:solidFill>
              </a:rPr>
              <a:t>Створення алгоритму </a:t>
            </a:r>
            <a:r>
              <a:rPr lang="uk-UA" sz="4000" b="1" dirty="0" smtClean="0">
                <a:solidFill>
                  <a:srgbClr val="002060"/>
                </a:solidFill>
              </a:rPr>
              <a:t>навчального року </a:t>
            </a:r>
            <a:r>
              <a:rPr lang="uk-UA" sz="4000" b="1" dirty="0" smtClean="0">
                <a:solidFill>
                  <a:srgbClr val="002060"/>
                </a:solidFill>
              </a:rPr>
              <a:t>закладу освіти на навчальний рік</a:t>
            </a:r>
            <a:endParaRPr lang="ru-RU" sz="4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38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Технологічний модуль “Програмування” Крок 1.</a:t>
            </a:r>
            <a:endParaRPr lang="ru-RU" sz="32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/>
          </p:cNvPicPr>
          <p:nvPr>
            <p:ph idx="1"/>
          </p:nvPr>
        </p:nvPicPr>
        <p:blipFill rotWithShape="1">
          <a:blip r:embed="rId2"/>
          <a:srcRect l="2935" t="5480" r="4378" b="34019"/>
          <a:stretch/>
        </p:blipFill>
        <p:spPr bwMode="auto">
          <a:xfrm>
            <a:off x="395536" y="1484784"/>
            <a:ext cx="8229600" cy="302018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1907704" y="4630256"/>
            <a:ext cx="5688632" cy="1939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  <a:latin typeface="+mj-lt"/>
              </a:rPr>
              <a:t>У модулі користувач має можливість створювати</a:t>
            </a:r>
            <a:r>
              <a:rPr lang="uk-UA" b="1" dirty="0" smtClean="0">
                <a:solidFill>
                  <a:srgbClr val="002060"/>
                </a:solidFill>
                <a:latin typeface="+mj-lt"/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Алгоритм навчального року.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Алгоритми графічної сітки закладу освіти.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Граф-сітки класних керівників.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Граф-сітки вчителів-предметників.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Граф-сітки працівників психологічної служби.</a:t>
            </a:r>
          </a:p>
          <a:p>
            <a:pPr marL="342900" indent="-342900" algn="ctr">
              <a:buAutoNum type="arabicPeriod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Алгоритм навчального року</a:t>
            </a:r>
            <a:b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крок 2</a:t>
            </a:r>
            <a:endParaRPr lang="ru-RU" sz="40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0" name="Объект 19"/>
          <p:cNvPicPr>
            <a:picLocks noGrp="1"/>
          </p:cNvPicPr>
          <p:nvPr>
            <p:ph idx="1"/>
          </p:nvPr>
        </p:nvPicPr>
        <p:blipFill rotWithShape="1">
          <a:blip r:embed="rId2"/>
          <a:srcRect l="2952" t="5479" r="4634" b="22604"/>
          <a:stretch/>
        </p:blipFill>
        <p:spPr bwMode="auto">
          <a:xfrm>
            <a:off x="395536" y="1490607"/>
            <a:ext cx="8229600" cy="3600667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2316088" y="5191018"/>
            <a:ext cx="4824536" cy="1512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Програмування.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Алгоритм навчального року.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Навчальні роки.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Продовжити.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1691680" y="5119865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7969656" y="5119865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503548" y="3656939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683568" y="5099257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683568" y="2924944"/>
            <a:ext cx="720080" cy="731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16" idx="0"/>
          </p:cNvCxnSpPr>
          <p:nvPr/>
        </p:nvCxnSpPr>
        <p:spPr>
          <a:xfrm flipV="1">
            <a:off x="863588" y="3290941"/>
            <a:ext cx="396044" cy="18083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7" idx="0"/>
          </p:cNvCxnSpPr>
          <p:nvPr/>
        </p:nvCxnSpPr>
        <p:spPr>
          <a:xfrm flipV="1">
            <a:off x="1871700" y="4653136"/>
            <a:ext cx="1404156" cy="4667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8" idx="0"/>
          </p:cNvCxnSpPr>
          <p:nvPr/>
        </p:nvCxnSpPr>
        <p:spPr>
          <a:xfrm flipH="1" flipV="1">
            <a:off x="5364088" y="4195099"/>
            <a:ext cx="2785588" cy="924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21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Алгоритм навчального року</a:t>
            </a:r>
            <a:b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крок 3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6" name="Объект 15"/>
          <p:cNvPicPr>
            <a:picLocks noGrp="1"/>
          </p:cNvPicPr>
          <p:nvPr>
            <p:ph idx="1"/>
          </p:nvPr>
        </p:nvPicPr>
        <p:blipFill rotWithShape="1">
          <a:blip r:embed="rId2"/>
          <a:srcRect l="2695" t="9817" r="4121" b="24429"/>
          <a:stretch/>
        </p:blipFill>
        <p:spPr bwMode="auto">
          <a:xfrm>
            <a:off x="467544" y="1388235"/>
            <a:ext cx="8229600" cy="3264901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2339752" y="4653136"/>
            <a:ext cx="4392488" cy="22048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</a:rPr>
              <a:t>Порядок дій</a:t>
            </a:r>
            <a:r>
              <a:rPr lang="uk-UA" b="1" dirty="0" smtClean="0">
                <a:solidFill>
                  <a:srgbClr val="002060"/>
                </a:solidFill>
              </a:rPr>
              <a:t>: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Визначити межі семестрів (перший та останній день І семестру):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Визначити рік.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місяць.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Вибрати день.</a:t>
            </a:r>
          </a:p>
          <a:p>
            <a:pPr marL="342900" indent="-342900" algn="just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Виконати аналогічні дії для ІІ семестру. </a:t>
            </a:r>
          </a:p>
          <a:p>
            <a:pPr marL="342900" indent="-342900" algn="ctr">
              <a:buAutoNum type="arabicPeriod"/>
            </a:pPr>
            <a:endParaRPr lang="ru-RU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323528" y="498972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9" name="Прямокутник 18"/>
          <p:cNvSpPr/>
          <p:nvPr/>
        </p:nvSpPr>
        <p:spPr>
          <a:xfrm>
            <a:off x="1030328" y="497717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20" name="Прямокутник 19"/>
          <p:cNvSpPr/>
          <p:nvPr/>
        </p:nvSpPr>
        <p:spPr>
          <a:xfrm>
            <a:off x="1763688" y="498536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23" name="Прямокутник 22"/>
          <p:cNvSpPr/>
          <p:nvPr/>
        </p:nvSpPr>
        <p:spPr>
          <a:xfrm>
            <a:off x="7884368" y="498536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19" idx="0"/>
          </p:cNvCxnSpPr>
          <p:nvPr/>
        </p:nvCxnSpPr>
        <p:spPr>
          <a:xfrm flipV="1">
            <a:off x="1210348" y="3356992"/>
            <a:ext cx="3577676" cy="1620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18" idx="0"/>
          </p:cNvCxnSpPr>
          <p:nvPr/>
        </p:nvCxnSpPr>
        <p:spPr>
          <a:xfrm flipV="1">
            <a:off x="503548" y="3356992"/>
            <a:ext cx="3276364" cy="1632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0" idx="0"/>
          </p:cNvCxnSpPr>
          <p:nvPr/>
        </p:nvCxnSpPr>
        <p:spPr>
          <a:xfrm flipV="1">
            <a:off x="1943708" y="4167082"/>
            <a:ext cx="3132348" cy="8182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3" idx="0"/>
          </p:cNvCxnSpPr>
          <p:nvPr/>
        </p:nvCxnSpPr>
        <p:spPr>
          <a:xfrm flipH="1" flipV="1">
            <a:off x="5796136" y="3212976"/>
            <a:ext cx="2268252" cy="1772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Алгоритм навчального року</a:t>
            </a:r>
            <a:br>
              <a:rPr lang="uk-UA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крок 4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4932040" y="4077072"/>
            <a:ext cx="3384376" cy="2532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rgbClr val="002060"/>
                </a:solidFill>
                <a:cs typeface="Times New Roman" pitchFamily="18" charset="0"/>
              </a:rPr>
              <a:t>Порядок дій</a:t>
            </a:r>
            <a:r>
              <a:rPr lang="uk-UA" b="1" dirty="0" smtClean="0">
                <a:solidFill>
                  <a:srgbClr val="002060"/>
                </a:solidFill>
                <a:cs typeface="Times New Roman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Додати (+).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Написати назву канікул або святкових днів.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Визначити початок і кінець вихідних днів за допомогою календаря.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  <a:cs typeface="Times New Roman" pitchFamily="18" charset="0"/>
              </a:rPr>
              <a:t>Вибрати колір.</a:t>
            </a:r>
          </a:p>
          <a:p>
            <a:pPr marL="342900" indent="-342900" algn="ctr">
              <a:buAutoNum type="arabicPeriod"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1835696" y="5290959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5580112" y="242088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3157433" y="530186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9" name="Прямокутник 18"/>
          <p:cNvSpPr/>
          <p:nvPr/>
        </p:nvSpPr>
        <p:spPr>
          <a:xfrm>
            <a:off x="5580112" y="3355378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pic>
        <p:nvPicPr>
          <p:cNvPr id="21" name="Рисунок 20"/>
          <p:cNvPicPr/>
          <p:nvPr/>
        </p:nvPicPr>
        <p:blipFill rotWithShape="1">
          <a:blip r:embed="rId2"/>
          <a:srcRect l="3850" t="24200" r="52895" b="23517"/>
          <a:stretch/>
        </p:blipFill>
        <p:spPr bwMode="auto">
          <a:xfrm>
            <a:off x="826118" y="1916832"/>
            <a:ext cx="3889897" cy="287709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Прямая со стрелкой 5"/>
          <p:cNvCxnSpPr>
            <a:stCxn id="16" idx="0"/>
          </p:cNvCxnSpPr>
          <p:nvPr/>
        </p:nvCxnSpPr>
        <p:spPr>
          <a:xfrm flipH="1" flipV="1">
            <a:off x="1187624" y="2600908"/>
            <a:ext cx="828092" cy="26900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19" idx="1"/>
          </p:cNvCxnSpPr>
          <p:nvPr/>
        </p:nvCxnSpPr>
        <p:spPr>
          <a:xfrm flipH="1" flipV="1">
            <a:off x="3337453" y="2924944"/>
            <a:ext cx="2242659" cy="610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8" idx="0"/>
          </p:cNvCxnSpPr>
          <p:nvPr/>
        </p:nvCxnSpPr>
        <p:spPr>
          <a:xfrm flipH="1" flipV="1">
            <a:off x="1835696" y="2924944"/>
            <a:ext cx="1501757" cy="237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7" idx="1"/>
          </p:cNvCxnSpPr>
          <p:nvPr/>
        </p:nvCxnSpPr>
        <p:spPr>
          <a:xfrm flipH="1" flipV="1">
            <a:off x="2586574" y="2420888"/>
            <a:ext cx="2993538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1255</TotalTime>
  <Words>370</Words>
  <Application>Microsoft Office PowerPoint</Application>
  <PresentationFormat>Экран (4:3)</PresentationFormat>
  <Paragraphs>126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Тема1</vt:lpstr>
      <vt:lpstr> Cтворення алгоритмів навчального року та граф-сіток:  закладу середньої освіти, психологічної служби, класного керівника </vt:lpstr>
      <vt:lpstr>  Алгоритми навчального року  та граф-сітки</vt:lpstr>
      <vt:lpstr>Вхід у сервіс «Універсал-онлайн»</vt:lpstr>
      <vt:lpstr>Введення логіну та паролю</vt:lpstr>
      <vt:lpstr>  Створення алгоритму навчального року закладу освіти на навчальний рік</vt:lpstr>
      <vt:lpstr>Технологічний модуль “Програмування” Крок 1.</vt:lpstr>
      <vt:lpstr>Алгоритм навчального року крок 2</vt:lpstr>
      <vt:lpstr>Алгоритм навчального року крок 3</vt:lpstr>
      <vt:lpstr>Алгоритм навчального року крок 4</vt:lpstr>
      <vt:lpstr>  Створення алгоритму  граф-сітки за напрямками роботи закладу освіти</vt:lpstr>
      <vt:lpstr>  Алгоритм графічної сітки  закладу освіти. Крок 1  крок 1 </vt:lpstr>
      <vt:lpstr> Алгоритм графічної сітки  закладу освіти. Крок 2</vt:lpstr>
      <vt:lpstr>Алгоритм граф сітки закладу. Закріплення видів діяльності  за напрямками роботи. Крок 3</vt:lpstr>
      <vt:lpstr>Додавання нових видів роботи. Крок 4</vt:lpstr>
      <vt:lpstr>Графічні сітки  класного керівника</vt:lpstr>
      <vt:lpstr>Графічна сітка класного керівника крок 1</vt:lpstr>
      <vt:lpstr>Графічна сітка класного керівника крок 2</vt:lpstr>
      <vt:lpstr>Графічна сітка класного керівника крок 3</vt:lpstr>
      <vt:lpstr>Висновок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User</cp:lastModifiedBy>
  <cp:revision>119</cp:revision>
  <dcterms:created xsi:type="dcterms:W3CDTF">2014-03-03T08:05:56Z</dcterms:created>
  <dcterms:modified xsi:type="dcterms:W3CDTF">2020-02-16T10:56:59Z</dcterms:modified>
</cp:coreProperties>
</file>