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6" r:id="rId2"/>
    <p:sldId id="305" r:id="rId3"/>
    <p:sldId id="301" r:id="rId4"/>
    <p:sldId id="287" r:id="rId5"/>
    <p:sldId id="288" r:id="rId6"/>
    <p:sldId id="303" r:id="rId7"/>
    <p:sldId id="286" r:id="rId8"/>
    <p:sldId id="289" r:id="rId9"/>
    <p:sldId id="290" r:id="rId10"/>
    <p:sldId id="291" r:id="rId11"/>
    <p:sldId id="302" r:id="rId12"/>
    <p:sldId id="292" r:id="rId13"/>
    <p:sldId id="293" r:id="rId14"/>
    <p:sldId id="294" r:id="rId15"/>
    <p:sldId id="295" r:id="rId16"/>
    <p:sldId id="299" r:id="rId17"/>
    <p:sldId id="296" r:id="rId18"/>
    <p:sldId id="297" r:id="rId19"/>
    <p:sldId id="298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21C3-42D4-4C1F-A208-0FFCF8940904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63C3-3D8B-47A9-BA0E-D0A3A2602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0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5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CE887E-BB5C-4FD7-8E20-48CC96786A1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al-online.org/" TargetMode="External"/><Relationship Id="rId7" Type="http://schemas.openxmlformats.org/officeDocument/2006/relationships/hyperlink" Target="https://www.facebook.com/valeri.kirichyk" TargetMode="External"/><Relationship Id="rId2" Type="http://schemas.openxmlformats.org/officeDocument/2006/relationships/hyperlink" Target="http://www.universal-school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yrichuk@ukr.net" TargetMode="External"/><Relationship Id="rId5" Type="http://schemas.openxmlformats.org/officeDocument/2006/relationships/hyperlink" Target="tel:+380955183089" TargetMode="External"/><Relationship Id="rId4" Type="http://schemas.openxmlformats.org/officeDocument/2006/relationships/hyperlink" Target="https://goo.gl/Hg8m5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527684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endParaRPr 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1033" name="Picture 9" descr="http://umo.edu.ua/images/content/ogoloshenya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6" y="306528"/>
            <a:ext cx="11715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2" descr="логотип УВУП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1864"/>
            <a:ext cx="1562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50404"/>
            <a:ext cx="1752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8424" y="1449528"/>
            <a:ext cx="84969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НАЦІОНАЛЬНА АКАДЕМІЯ ПЕДАГОГІЧНИХ НАУК УКРАЇНИ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ДЗВО «УНІВЕРСИТЕТ МЕНЕДЖМЕНТУ ОСВІТИ»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Український відкритий університет післядипломної освіти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Центральний інститут післядипломної педагогічної освіти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Кафедра психології управління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608" y="3645024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</a:rPr>
              <a:t>Інструкція для користувачів сервісу «Універсал-онлайн» </a:t>
            </a:r>
            <a:endParaRPr lang="uk-UA" altLang="ru-RU" sz="3200" b="1" dirty="0" smtClean="0">
              <a:solidFill>
                <a:srgbClr val="002060"/>
              </a:solidFill>
            </a:endParaRPr>
          </a:p>
          <a:p>
            <a:pPr algn="ctr"/>
            <a:endParaRPr lang="uk-UA" alt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КЛІЄНТ </a:t>
            </a:r>
            <a:endParaRPr lang="uk-UA" sz="4000" b="1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ctr"/>
            <a:r>
              <a:rPr lang="uk-UA" sz="4000" b="1" dirty="0">
                <a:solidFill>
                  <a:srgbClr val="002060"/>
                </a:solidFill>
                <a:ea typeface="Times New Roman"/>
                <a:cs typeface="Times New Roman"/>
              </a:rPr>
              <a:t>«АДМІНІСТРАЦІЯ ЗАКЛАДУ ОСВІТИ»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11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навчального року.</a:t>
            </a:r>
            <a:b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4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932040" y="4077072"/>
            <a:ext cx="3384376" cy="2532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cs typeface="Times New Roman" pitchFamily="18" charset="0"/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Додати (+).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Написати назву канікул або святкових днів.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Визначити початок і кінець вихідних днів за допомогою календаря.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колір.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835696" y="5290959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5580112" y="24208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157433" y="53018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5580112" y="33553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pic>
        <p:nvPicPr>
          <p:cNvPr id="21" name="Рисунок 20"/>
          <p:cNvPicPr/>
          <p:nvPr/>
        </p:nvPicPr>
        <p:blipFill rotWithShape="1">
          <a:blip r:embed="rId2"/>
          <a:srcRect l="3850" t="24200" r="52895" b="23517"/>
          <a:stretch/>
        </p:blipFill>
        <p:spPr bwMode="auto">
          <a:xfrm>
            <a:off x="826118" y="1916832"/>
            <a:ext cx="3889897" cy="287709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>
            <a:stCxn id="16" idx="0"/>
          </p:cNvCxnSpPr>
          <p:nvPr/>
        </p:nvCxnSpPr>
        <p:spPr>
          <a:xfrm flipH="1" flipV="1">
            <a:off x="1187624" y="2600908"/>
            <a:ext cx="828092" cy="269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9" idx="1"/>
          </p:cNvCxnSpPr>
          <p:nvPr/>
        </p:nvCxnSpPr>
        <p:spPr>
          <a:xfrm flipH="1" flipV="1">
            <a:off x="3337453" y="2924944"/>
            <a:ext cx="2242659" cy="610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8" idx="0"/>
          </p:cNvCxnSpPr>
          <p:nvPr/>
        </p:nvCxnSpPr>
        <p:spPr>
          <a:xfrm flipH="1" flipV="1">
            <a:off x="1835696" y="2924944"/>
            <a:ext cx="1501757" cy="237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1"/>
          </p:cNvCxnSpPr>
          <p:nvPr/>
        </p:nvCxnSpPr>
        <p:spPr>
          <a:xfrm flipH="1" flipV="1">
            <a:off x="2586574" y="2420888"/>
            <a:ext cx="299353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Створення алгоритму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граф-сітки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за напрямками роботи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закладу освіти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9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графічної сітки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закладу освіти. Крок 1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1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5652120" y="5193196"/>
            <a:ext cx="3168352" cy="1491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Граф-сітки закладу освіти.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рік.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827584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1835696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2843808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989602" y="3356992"/>
            <a:ext cx="84609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835696" y="3861048"/>
            <a:ext cx="1800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23828" y="5013176"/>
            <a:ext cx="8280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Алгоритм графічної сітки 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закладу освіти. Крок 2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5" name="Объект 14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10501" r="4365" b="5925"/>
          <a:stretch/>
        </p:blipFill>
        <p:spPr bwMode="auto">
          <a:xfrm>
            <a:off x="395536" y="2074560"/>
            <a:ext cx="8229600" cy="417215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755576" y="4653136"/>
            <a:ext cx="4032448" cy="2084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Завантажити ДЕМО.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Скопіювати.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Активувати графічну сітку.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незакріплені види роботи в потрібний розділ (дивись наступний слайд).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9" name="Прямокутник 8"/>
          <p:cNvSpPr/>
          <p:nvPr/>
        </p:nvSpPr>
        <p:spPr>
          <a:xfrm>
            <a:off x="3795348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059832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4608004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9" idx="0"/>
          </p:cNvCxnSpPr>
          <p:nvPr/>
        </p:nvCxnSpPr>
        <p:spPr>
          <a:xfrm flipH="1" flipV="1">
            <a:off x="1907704" y="3212976"/>
            <a:ext cx="20676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4" idx="0"/>
          </p:cNvCxnSpPr>
          <p:nvPr/>
        </p:nvCxnSpPr>
        <p:spPr>
          <a:xfrm flipV="1">
            <a:off x="4788024" y="3212976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H="1" flipV="1">
            <a:off x="755576" y="3429000"/>
            <a:ext cx="24842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Алгоритм граф-сітки закладу освіти. </a:t>
            </a:r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Крок </a:t>
            </a: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3. </a:t>
            </a:r>
            <a:b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Закріплення видів діяльності  </a:t>
            </a:r>
            <a:b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за напрямками роботи.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 rotWithShape="1">
          <a:blip r:embed="rId2"/>
          <a:srcRect l="3080" t="10959" r="4237" b="5697"/>
          <a:stretch/>
        </p:blipFill>
        <p:spPr bwMode="auto">
          <a:xfrm>
            <a:off x="457200" y="1492680"/>
            <a:ext cx="8229600" cy="416067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 зі стрілкою 17"/>
          <p:cNvCxnSpPr/>
          <p:nvPr/>
        </p:nvCxnSpPr>
        <p:spPr>
          <a:xfrm flipH="1" flipV="1">
            <a:off x="5652120" y="3933056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 38"/>
          <p:cNvSpPr/>
          <p:nvPr/>
        </p:nvSpPr>
        <p:spPr>
          <a:xfrm>
            <a:off x="275054" y="4582183"/>
            <a:ext cx="4031432" cy="2251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розділ та активувати його.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вид роботи  до </a:t>
            </a:r>
            <a:r>
              <a:rPr lang="uk-UA" dirty="0">
                <a:solidFill>
                  <a:schemeClr val="tx1"/>
                </a:solidFill>
              </a:rPr>
              <a:t>о</a:t>
            </a:r>
            <a:r>
              <a:rPr lang="uk-UA" dirty="0" smtClean="0">
                <a:solidFill>
                  <a:schemeClr val="tx1"/>
                </a:solidFill>
              </a:rPr>
              <a:t>браного розділу.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Таким чином перетягнути всі незакріплені види роботи. 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Зберегти ДЕМО. 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Скопіювати на поточний рік.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3571873">
            <a:off x="5203842" y="402057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кутник 16"/>
          <p:cNvSpPr/>
          <p:nvPr/>
        </p:nvSpPr>
        <p:spPr>
          <a:xfrm>
            <a:off x="2915816" y="415632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691680" y="2636912"/>
            <a:ext cx="140415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Алгоритм граф-сітки закладу освіти. Крок </a:t>
            </a: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4. </a:t>
            </a:r>
            <a:r>
              <a:rPr lang="uk-UA" sz="3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Додавання нових видів роботи. </a:t>
            </a:r>
            <a:endParaRPr lang="ru-RU" sz="32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/>
          </p:cNvPicPr>
          <p:nvPr>
            <p:ph idx="1"/>
          </p:nvPr>
        </p:nvPicPr>
        <p:blipFill rotWithShape="1">
          <a:blip r:embed="rId2"/>
          <a:srcRect l="3081" t="10731" r="4622" b="5696"/>
          <a:stretch/>
        </p:blipFill>
        <p:spPr bwMode="auto">
          <a:xfrm>
            <a:off x="467544" y="1209444"/>
            <a:ext cx="8229600" cy="418955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5652120" y="55374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7884368" y="55374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683568" y="4853332"/>
            <a:ext cx="4392488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Написати вид роботи.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 цифру 1 у другу колонку.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вид роботи в потрібний розділ.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076056" y="27361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4427984" y="42210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8" idx="0"/>
          </p:cNvCxnSpPr>
          <p:nvPr/>
        </p:nvCxnSpPr>
        <p:spPr>
          <a:xfrm flipV="1">
            <a:off x="5256076" y="2204864"/>
            <a:ext cx="576064" cy="531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3" idx="0"/>
          </p:cNvCxnSpPr>
          <p:nvPr/>
        </p:nvCxnSpPr>
        <p:spPr>
          <a:xfrm flipV="1">
            <a:off x="5832140" y="4725144"/>
            <a:ext cx="180020" cy="812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7" idx="0"/>
          </p:cNvCxnSpPr>
          <p:nvPr/>
        </p:nvCxnSpPr>
        <p:spPr>
          <a:xfrm flipV="1">
            <a:off x="8064388" y="4725144"/>
            <a:ext cx="0" cy="812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8" idx="0"/>
          </p:cNvCxnSpPr>
          <p:nvPr/>
        </p:nvCxnSpPr>
        <p:spPr>
          <a:xfrm flipH="1" flipV="1">
            <a:off x="1691680" y="3284984"/>
            <a:ext cx="29163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Графічні сітки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класного керівника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+mj-lt"/>
                <a:cs typeface="Times New Roman" pitchFamily="18" charset="0"/>
              </a:rPr>
              <a:t>Адміністрація ЗЗСО може самостійно створювати графічні сітки для всіх класних керівників закладу освіти за наступним алгоритмом: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керівника.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1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8" name="Объект 17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10502" r="4108" b="8436"/>
          <a:stretch/>
        </p:blipFill>
        <p:spPr bwMode="auto">
          <a:xfrm>
            <a:off x="457200" y="1447224"/>
            <a:ext cx="8229600" cy="40355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427984" y="4700383"/>
            <a:ext cx="4032448" cy="198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Граф-сітки класних керівників.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Продовжити.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1560" y="314096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611560" y="39330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11560" y="471185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475656" y="515719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7524328" y="31152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7524328" y="407707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91580" y="2780928"/>
            <a:ext cx="684076" cy="33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0"/>
          </p:cNvCxnSpPr>
          <p:nvPr/>
        </p:nvCxnSpPr>
        <p:spPr>
          <a:xfrm flipV="1">
            <a:off x="791580" y="342900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>
          <a:xfrm flipV="1">
            <a:off x="971600" y="4581128"/>
            <a:ext cx="1620180" cy="27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3"/>
          </p:cNvCxnSpPr>
          <p:nvPr/>
        </p:nvCxnSpPr>
        <p:spPr>
          <a:xfrm flipV="1">
            <a:off x="1835696" y="4999890"/>
            <a:ext cx="756084" cy="30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1"/>
          </p:cNvCxnSpPr>
          <p:nvPr/>
        </p:nvCxnSpPr>
        <p:spPr>
          <a:xfrm flipH="1">
            <a:off x="4211960" y="3259256"/>
            <a:ext cx="3312368" cy="42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660232" y="42210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Графічна сітка класного керівника.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</a:t>
            </a: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рок 2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38813" r="4493" b="31274"/>
          <a:stretch/>
        </p:blipFill>
        <p:spPr bwMode="auto">
          <a:xfrm>
            <a:off x="395536" y="1592796"/>
            <a:ext cx="8229600" cy="149955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3257854" y="3418696"/>
            <a:ext cx="273630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1. Завантажити ДЕМО.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57854" y="5805264"/>
            <a:ext cx="273630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2. Вибрати графічну сітку.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 Завантажити.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953" t="38357" r="4493" b="16203"/>
          <a:stretch/>
        </p:blipFill>
        <p:spPr bwMode="auto">
          <a:xfrm>
            <a:off x="467544" y="4100666"/>
            <a:ext cx="8136904" cy="15163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>
            <a:stCxn id="10" idx="1"/>
          </p:cNvCxnSpPr>
          <p:nvPr/>
        </p:nvCxnSpPr>
        <p:spPr>
          <a:xfrm flipH="1" flipV="1">
            <a:off x="1619672" y="2708920"/>
            <a:ext cx="1638182" cy="96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1"/>
          </p:cNvCxnSpPr>
          <p:nvPr/>
        </p:nvCxnSpPr>
        <p:spPr>
          <a:xfrm flipH="1" flipV="1">
            <a:off x="1907704" y="5373216"/>
            <a:ext cx="135015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4" idx="1"/>
          </p:cNvCxnSpPr>
          <p:nvPr/>
        </p:nvCxnSpPr>
        <p:spPr>
          <a:xfrm flipH="1" flipV="1">
            <a:off x="1619672" y="5013176"/>
            <a:ext cx="1638182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керівника.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3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209" t="10274" r="4621" b="5696"/>
          <a:stretch/>
        </p:blipFill>
        <p:spPr bwMode="auto">
          <a:xfrm>
            <a:off x="467544" y="1412776"/>
            <a:ext cx="8229600" cy="42182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0937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11"/>
          <p:cNvSpPr/>
          <p:nvPr/>
        </p:nvSpPr>
        <p:spPr>
          <a:xfrm>
            <a:off x="1380046" y="6022275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0" name="Прямокутник 10"/>
          <p:cNvSpPr/>
          <p:nvPr/>
        </p:nvSpPr>
        <p:spPr>
          <a:xfrm>
            <a:off x="3851920" y="597695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026" idx="2"/>
          </p:cNvCxnSpPr>
          <p:nvPr/>
        </p:nvCxnSpPr>
        <p:spPr>
          <a:xfrm flipH="1">
            <a:off x="6588224" y="3484650"/>
            <a:ext cx="1640979" cy="10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1907704" y="4575113"/>
            <a:ext cx="2124236" cy="140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0"/>
          </p:cNvCxnSpPr>
          <p:nvPr/>
        </p:nvCxnSpPr>
        <p:spPr>
          <a:xfrm flipV="1">
            <a:off x="1560066" y="3906371"/>
            <a:ext cx="0" cy="2115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кутник 3"/>
          <p:cNvSpPr/>
          <p:nvPr/>
        </p:nvSpPr>
        <p:spPr>
          <a:xfrm>
            <a:off x="4372470" y="4797152"/>
            <a:ext cx="4392488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Додати види роботи.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Закріпити за потрібними розділами.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Скопіювати на поточний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Створити графічні сітки для інших класних керівників (за потребою).  </a:t>
            </a:r>
          </a:p>
          <a:p>
            <a:pPr marL="342900" indent="-342900" algn="just">
              <a:buAutoNum type="arabicPeriod"/>
            </a:pPr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3491880" y="4964323"/>
            <a:ext cx="540060" cy="1012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527684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C</a:t>
            </a:r>
            <a:r>
              <a:rPr lang="uk-UA" sz="3600" b="1" dirty="0" smtClean="0">
                <a:solidFill>
                  <a:srgbClr val="002060"/>
                </a:solidFill>
              </a:rPr>
              <a:t>творення алгоритмів 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навчального року та граф-сіток: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закладу середньої освіти, психологічної служби, класного керівника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endParaRPr lang="ru-RU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8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5934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Сервіс:</a:t>
            </a:r>
            <a:r>
              <a:rPr lang="uk-UA" sz="2800" dirty="0"/>
              <a:t> </a:t>
            </a:r>
            <a:r>
              <a:rPr lang="en-US" sz="2800" u="sng" dirty="0">
                <a:hlinkClick r:id="rId2"/>
              </a:rPr>
              <a:t>http</a:t>
            </a:r>
            <a:r>
              <a:rPr lang="ru-RU" sz="2800" u="sng" dirty="0">
                <a:hlinkClick r:id="rId2"/>
              </a:rPr>
              <a:t>://</a:t>
            </a:r>
            <a:r>
              <a:rPr lang="en-US" sz="2800" u="sng" dirty="0">
                <a:hlinkClick r:id="rId2"/>
              </a:rPr>
              <a:t>www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>
                <a:hlinkClick r:id="rId2"/>
              </a:rPr>
              <a:t>universal</a:t>
            </a:r>
            <a:r>
              <a:rPr lang="ru-RU" sz="2800" u="sng" dirty="0">
                <a:hlinkClick r:id="rId2"/>
              </a:rPr>
              <a:t>-</a:t>
            </a:r>
            <a:r>
              <a:rPr lang="en-US" sz="2800" u="sng" dirty="0">
                <a:hlinkClick r:id="rId2"/>
              </a:rPr>
              <a:t>school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smtClean="0">
                <a:hlinkClick r:id="rId2"/>
              </a:rPr>
              <a:t>com</a:t>
            </a:r>
            <a:endParaRPr lang="en-US" sz="2800" u="sng" dirty="0" smtClean="0"/>
          </a:p>
          <a:p>
            <a:r>
              <a:rPr lang="uk-UA" sz="2800" b="1" dirty="0" smtClean="0"/>
              <a:t>Сайт </a:t>
            </a:r>
            <a:r>
              <a:rPr lang="uk-UA" sz="2800" b="1" dirty="0"/>
              <a:t>сервісу:</a:t>
            </a:r>
            <a:r>
              <a:rPr lang="uk-UA" sz="2800" dirty="0"/>
              <a:t> </a:t>
            </a:r>
            <a:r>
              <a:rPr lang="en-US" sz="2800" u="sng" dirty="0">
                <a:hlinkClick r:id="rId3"/>
              </a:rPr>
              <a:t>http</a:t>
            </a:r>
            <a:r>
              <a:rPr lang="ru-RU" sz="2800" u="sng" dirty="0">
                <a:hlinkClick r:id="rId3"/>
              </a:rPr>
              <a:t>://</a:t>
            </a:r>
            <a:r>
              <a:rPr lang="en-US" sz="2800" u="sng" dirty="0">
                <a:hlinkClick r:id="rId3"/>
              </a:rPr>
              <a:t>www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>
                <a:hlinkClick r:id="rId3"/>
              </a:rPr>
              <a:t>universal</a:t>
            </a:r>
            <a:r>
              <a:rPr lang="ru-RU" sz="2800" u="sng" dirty="0">
                <a:hlinkClick r:id="rId3"/>
              </a:rPr>
              <a:t>-</a:t>
            </a:r>
            <a:r>
              <a:rPr lang="en-US" sz="2800" u="sng" dirty="0">
                <a:hlinkClick r:id="rId3"/>
              </a:rPr>
              <a:t>online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smtClean="0">
                <a:hlinkClick r:id="rId3"/>
              </a:rPr>
              <a:t>org</a:t>
            </a:r>
            <a:endParaRPr lang="en-US" sz="2800" u="sng" dirty="0" smtClean="0"/>
          </a:p>
          <a:p>
            <a:r>
              <a:rPr lang="ru-RU" sz="2800" b="1" dirty="0" err="1" smtClean="0"/>
              <a:t>Посилання</a:t>
            </a:r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err="1"/>
              <a:t>презентації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en-US" sz="2800" u="sng" dirty="0">
                <a:hlinkClick r:id="rId4"/>
              </a:rPr>
              <a:t>https</a:t>
            </a:r>
            <a:r>
              <a:rPr lang="ru-RU" sz="2800" u="sng" dirty="0">
                <a:hlinkClick r:id="rId4"/>
              </a:rPr>
              <a:t>://</a:t>
            </a:r>
            <a:r>
              <a:rPr lang="en-US" sz="2800" u="sng" dirty="0">
                <a:hlinkClick r:id="rId4"/>
              </a:rPr>
              <a:t>goo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gl</a:t>
            </a:r>
            <a:r>
              <a:rPr lang="ru-RU" sz="2800" u="sng" dirty="0">
                <a:hlinkClick r:id="rId4"/>
              </a:rPr>
              <a:t>/</a:t>
            </a:r>
            <a:r>
              <a:rPr lang="en-US" sz="2800" u="sng" dirty="0">
                <a:hlinkClick r:id="rId4"/>
              </a:rPr>
              <a:t>Hg</a:t>
            </a:r>
            <a:r>
              <a:rPr lang="ru-RU" sz="2800" u="sng" dirty="0">
                <a:hlinkClick r:id="rId4"/>
              </a:rPr>
              <a:t>8</a:t>
            </a:r>
            <a:r>
              <a:rPr lang="en-US" sz="2800" u="sng" dirty="0">
                <a:hlinkClick r:id="rId4"/>
              </a:rPr>
              <a:t>m</a:t>
            </a:r>
            <a:r>
              <a:rPr lang="ru-RU" sz="2800" u="sng" dirty="0">
                <a:hlinkClick r:id="rId4"/>
              </a:rPr>
              <a:t>5</a:t>
            </a:r>
            <a:r>
              <a:rPr lang="en-US" sz="2800" u="sng" dirty="0" smtClean="0">
                <a:hlinkClick r:id="rId4"/>
              </a:rPr>
              <a:t>y</a:t>
            </a:r>
            <a:endParaRPr lang="uk-UA" sz="2800" u="sng" dirty="0" smtClean="0"/>
          </a:p>
          <a:p>
            <a:r>
              <a:rPr lang="uk-UA" sz="2800" b="1" dirty="0" smtClean="0"/>
              <a:t>Автор сервісу: Киричук Валерій Олександрович</a:t>
            </a:r>
            <a:endParaRPr lang="en-US" sz="2800" b="1" dirty="0" smtClean="0"/>
          </a:p>
          <a:p>
            <a:r>
              <a:rPr lang="uk-UA" sz="2800" dirty="0"/>
              <a:t>Т: </a:t>
            </a:r>
            <a:r>
              <a:rPr lang="uk-UA" sz="2800" dirty="0">
                <a:hlinkClick r:id="rId5"/>
              </a:rPr>
              <a:t>+38(066) </a:t>
            </a:r>
            <a:r>
              <a:rPr lang="uk-UA" sz="2800" dirty="0" smtClean="0">
                <a:hlinkClick r:id="rId5"/>
              </a:rPr>
              <a:t>6624161</a:t>
            </a:r>
            <a:r>
              <a:rPr lang="uk-UA" sz="2800" u="sng" dirty="0" smtClean="0"/>
              <a:t> </a:t>
            </a:r>
            <a:r>
              <a:rPr lang="uk-UA" sz="2800" dirty="0" smtClean="0"/>
              <a:t> </a:t>
            </a:r>
          </a:p>
          <a:p>
            <a:r>
              <a:rPr lang="en-US" sz="2800" u="sng" dirty="0" err="1" smtClean="0">
                <a:hlinkClick r:id="rId6"/>
              </a:rPr>
              <a:t>kyrichuk</a:t>
            </a:r>
            <a:r>
              <a:rPr lang="uk-UA" sz="2800" u="sng" dirty="0">
                <a:hlinkClick r:id="rId6"/>
              </a:rPr>
              <a:t>@</a:t>
            </a:r>
            <a:r>
              <a:rPr lang="en-US" sz="2800" u="sng" dirty="0" err="1">
                <a:hlinkClick r:id="rId6"/>
              </a:rPr>
              <a:t>ukr</a:t>
            </a:r>
            <a:r>
              <a:rPr lang="uk-UA" sz="2800" u="sng" dirty="0">
                <a:hlinkClick r:id="rId6"/>
              </a:rPr>
              <a:t>.</a:t>
            </a:r>
            <a:r>
              <a:rPr lang="en-US" sz="2800" u="sng" dirty="0">
                <a:hlinkClick r:id="rId6"/>
              </a:rPr>
              <a:t>net</a:t>
            </a:r>
            <a:r>
              <a:rPr lang="en-US" sz="2800" dirty="0"/>
              <a:t> </a:t>
            </a:r>
            <a:endParaRPr lang="ru-RU" sz="2800" dirty="0"/>
          </a:p>
          <a:p>
            <a:r>
              <a:rPr lang="uk-UA" sz="2800" u="sng" dirty="0">
                <a:hlinkClick r:id="rId7"/>
              </a:rPr>
              <a:t>https://www.facebook.com/valeri.kirichyk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30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Алгоритми навчального року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та граф-сітки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Вхід у сервіс «Універсал-онлайн»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r="44809" b="51369"/>
          <a:stretch/>
        </p:blipFill>
        <p:spPr bwMode="auto">
          <a:xfrm>
            <a:off x="1763688" y="1412776"/>
            <a:ext cx="5744787" cy="281362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835696" y="5010668"/>
            <a:ext cx="576064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u="sng" dirty="0" smtClean="0">
              <a:solidFill>
                <a:srgbClr val="002060"/>
              </a:solidFill>
            </a:endParaRPr>
          </a:p>
          <a:p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Ввести запит в пошуковий рядок браузера –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universal-school.com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потрібний рядок.</a:t>
            </a:r>
          </a:p>
          <a:p>
            <a:pPr marL="342900" indent="-342900"/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39552" y="28034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8107676" y="3573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0" idx="0"/>
          </p:cNvCxnSpPr>
          <p:nvPr/>
        </p:nvCxnSpPr>
        <p:spPr>
          <a:xfrm flipV="1">
            <a:off x="719572" y="2060848"/>
            <a:ext cx="2412268" cy="74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H="1" flipV="1">
            <a:off x="4139952" y="2360124"/>
            <a:ext cx="4147744" cy="121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Введення </a:t>
            </a:r>
            <a:r>
              <a:rPr lang="uk-UA" sz="4000" b="1" dirty="0" err="1" smtClean="0">
                <a:solidFill>
                  <a:srgbClr val="002060"/>
                </a:solidFill>
                <a:cs typeface="Times New Roman" pitchFamily="18" charset="0"/>
              </a:rPr>
              <a:t>логіну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 та паролю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3115" t="30822" r="32230" b="25114"/>
          <a:stretch/>
        </p:blipFill>
        <p:spPr bwMode="auto">
          <a:xfrm>
            <a:off x="2483768" y="1772816"/>
            <a:ext cx="4320480" cy="345638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Створення алгоритму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навчального року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закладу освіти на навчальний рік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3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274638"/>
            <a:ext cx="8929816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Технологічний модуль “Програмування”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Алгоритм </a:t>
            </a:r>
            <a:r>
              <a:rPr lang="uk-UA" sz="4000" b="1" dirty="0">
                <a:solidFill>
                  <a:srgbClr val="002060"/>
                </a:solidFill>
                <a:cs typeface="Times New Roman" pitchFamily="18" charset="0"/>
              </a:rPr>
              <a:t>навчального 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року.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 К</a:t>
            </a: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рок 1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2935" t="5480" r="4378" b="34019"/>
          <a:stretch/>
        </p:blipFill>
        <p:spPr bwMode="auto">
          <a:xfrm>
            <a:off x="323528" y="2564904"/>
            <a:ext cx="8229600" cy="30201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136736" y="4653136"/>
            <a:ext cx="5688632" cy="1939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+mj-lt"/>
              </a:rPr>
              <a:t>У модулі користувач має можливість створювати</a:t>
            </a:r>
            <a:r>
              <a:rPr lang="uk-UA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Алгоритм навчального 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Алгоритми графічної сітки закладу освіти.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класних керівників.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вчителів-предметників.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працівників психологічної служби.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навчального року.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2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" name="Объект 19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5479" r="4634" b="22604"/>
          <a:stretch/>
        </p:blipFill>
        <p:spPr bwMode="auto">
          <a:xfrm>
            <a:off x="395536" y="1490607"/>
            <a:ext cx="8229600" cy="360066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316088" y="5191018"/>
            <a:ext cx="4824536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Алгоритм навчального 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Навчальні роки.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Продовжити.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1691680" y="511986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7969656" y="511986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03548" y="3656939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83568" y="5099257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83568" y="2924944"/>
            <a:ext cx="720080" cy="731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6" idx="0"/>
          </p:cNvCxnSpPr>
          <p:nvPr/>
        </p:nvCxnSpPr>
        <p:spPr>
          <a:xfrm flipV="1">
            <a:off x="863588" y="3290941"/>
            <a:ext cx="396044" cy="1808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0"/>
          </p:cNvCxnSpPr>
          <p:nvPr/>
        </p:nvCxnSpPr>
        <p:spPr>
          <a:xfrm flipV="1">
            <a:off x="1871700" y="4653136"/>
            <a:ext cx="1404156" cy="466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0"/>
          </p:cNvCxnSpPr>
          <p:nvPr/>
        </p:nvCxnSpPr>
        <p:spPr>
          <a:xfrm flipH="1" flipV="1">
            <a:off x="5364088" y="4195099"/>
            <a:ext cx="2785588" cy="92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2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Алгоритм навчального року.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Крок 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Объект 15"/>
          <p:cNvPicPr>
            <a:picLocks noGrp="1"/>
          </p:cNvPicPr>
          <p:nvPr>
            <p:ph idx="1"/>
          </p:nvPr>
        </p:nvPicPr>
        <p:blipFill rotWithShape="1">
          <a:blip r:embed="rId2"/>
          <a:srcRect l="2695" t="9817" r="4121" b="24429"/>
          <a:stretch/>
        </p:blipFill>
        <p:spPr bwMode="auto">
          <a:xfrm>
            <a:off x="467544" y="1388235"/>
            <a:ext cx="8229600" cy="326490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339752" y="4653136"/>
            <a:ext cx="439248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Визначити межі семестрів (перший та останній день І семестру):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Визначити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місяць.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день.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Виконати аналогічні дії для ІІ семестру. 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23528" y="498972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1030328" y="49771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1763688" y="49853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7884368" y="49853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9" idx="0"/>
          </p:cNvCxnSpPr>
          <p:nvPr/>
        </p:nvCxnSpPr>
        <p:spPr>
          <a:xfrm flipV="1">
            <a:off x="1210348" y="3356992"/>
            <a:ext cx="3577676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8" idx="0"/>
          </p:cNvCxnSpPr>
          <p:nvPr/>
        </p:nvCxnSpPr>
        <p:spPr>
          <a:xfrm flipV="1">
            <a:off x="503548" y="3356992"/>
            <a:ext cx="3276364" cy="163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0" idx="0"/>
          </p:cNvCxnSpPr>
          <p:nvPr/>
        </p:nvCxnSpPr>
        <p:spPr>
          <a:xfrm flipV="1">
            <a:off x="1943708" y="4167082"/>
            <a:ext cx="3132348" cy="818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3" idx="0"/>
          </p:cNvCxnSpPr>
          <p:nvPr/>
        </p:nvCxnSpPr>
        <p:spPr>
          <a:xfrm flipH="1" flipV="1">
            <a:off x="5796136" y="3212976"/>
            <a:ext cx="2268252" cy="1772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1289</TotalTime>
  <Words>463</Words>
  <Application>Microsoft Office PowerPoint</Application>
  <PresentationFormat>Экран (4:3)</PresentationFormat>
  <Paragraphs>138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    </vt:lpstr>
      <vt:lpstr> Cтворення алгоритмів  навчального року та граф-сіток:   закладу середньої освіти, психологічної служби, класного керівника </vt:lpstr>
      <vt:lpstr>  Алгоритми навчального року  та граф-сітки</vt:lpstr>
      <vt:lpstr>Вхід у сервіс «Універсал-онлайн»</vt:lpstr>
      <vt:lpstr>Введення логіну та паролю</vt:lpstr>
      <vt:lpstr>  Створення алгоритму  навчального року  закладу освіти на навчальний рік</vt:lpstr>
      <vt:lpstr> Технологічний модуль “Програмування”  Алгоритм навчального року.  Крок 1</vt:lpstr>
      <vt:lpstr>Алгоритм навчального року. Крок 2</vt:lpstr>
      <vt:lpstr>Алгоритм навчального року. Крок 3</vt:lpstr>
      <vt:lpstr>Алгоритм навчального року. Крок 4</vt:lpstr>
      <vt:lpstr>  Створення алгоритму  граф-сітки  за напрямками роботи  закладу освіти</vt:lpstr>
      <vt:lpstr>  Алгоритм графічної сітки  закладу освіти. Крок 1  крок 1 </vt:lpstr>
      <vt:lpstr> Алгоритм графічної сітки  закладу освіти. Крок 2</vt:lpstr>
      <vt:lpstr>Алгоритм граф-сітки закладу освіти. Крок 3.  Закріплення видів діяльності   за напрямками роботи. </vt:lpstr>
      <vt:lpstr>Алгоритм граф-сітки закладу освіти. Крок 4. Додавання нових видів роботи. </vt:lpstr>
      <vt:lpstr>Графічні сітки  класного керівника</vt:lpstr>
      <vt:lpstr>Графічна сітка класного керівника. Крок 1</vt:lpstr>
      <vt:lpstr>Графічна сітка класного керівника. Крок 2</vt:lpstr>
      <vt:lpstr>Графічна сітка класного керівника. Крок 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Евгений</cp:lastModifiedBy>
  <cp:revision>134</cp:revision>
  <dcterms:created xsi:type="dcterms:W3CDTF">2014-03-03T08:05:56Z</dcterms:created>
  <dcterms:modified xsi:type="dcterms:W3CDTF">2020-02-24T08:23:34Z</dcterms:modified>
</cp:coreProperties>
</file>